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8288000" cy="10287000"/>
  <p:notesSz cx="18288000" cy="10287000"/>
  <p:embeddedFontLst>
    <p:embeddedFont>
      <p:font typeface="Calibri" panose="020F0502020204030204" pitchFamily="34" charset="0"/>
      <p:regular r:id="rId28"/>
      <p:bold r:id="rId29"/>
      <p:italic r:id="rId30"/>
      <p:boldItalic r:id="rId31"/>
    </p:embeddedFont>
    <p:embeddedFont>
      <p:font typeface="Trebuchet MS" panose="020B0603020202020204" pitchFamily="34" charset="0"/>
      <p:regular r:id="rId32"/>
      <p:bold r:id="rId33"/>
      <p:italic r:id="rId34"/>
      <p:boldItalic r:id="rId35"/>
    </p:embeddedFont>
    <p:embeddedFont>
      <p:font typeface="Cambria" panose="02040503050406030204" pitchFamily="18" charset="0"/>
      <p:regular r:id="rId36"/>
      <p:bold r:id="rId37"/>
      <p:italic r:id="rId38"/>
      <p:boldItalic r:id="rId39"/>
    </p:embeddedFont>
    <p:embeddedFont>
      <p:font typeface="Helvetica Neue" panose="020B0604020202020204" charset="0"/>
      <p:regular r:id="rId40"/>
      <p:bold r:id="rId41"/>
      <p:italic r:id="rId42"/>
      <p:boldItalic r:id="rId43"/>
    </p:embeddedFont>
    <p:embeddedFont>
      <p:font typeface="Tahoma" panose="020B0604030504040204" pitchFamily="34" charset="0"/>
      <p:regular r:id="rId44"/>
      <p:bold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6" roundtripDataSignature="AMtx7mjUvvMf0fxdaM67LcMTsAC0xidoh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7" d="100"/>
          <a:sy n="47" d="100"/>
        </p:scale>
        <p:origin x="696" y="72"/>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828800" y="4886325"/>
            <a:ext cx="14630400" cy="462915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0: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p10: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1: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 name="Google Shape;201;p11: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2: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p12: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3: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p13: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4: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14: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5: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p15: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6: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16: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7: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6" name="Google Shape;296;p17: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8: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 name="Google Shape;305;p18: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9: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 name="Google Shape;313;p19: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 name="Google Shape;55;p2: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20: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p20: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1: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1" name="Google Shape;341;p21: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22: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0" name="Google Shape;360;p22: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23: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23: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24: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8" name="Google Shape;398;p24: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25: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9" name="Google Shape;409;p25: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3: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3: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4: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p4: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p5: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 name="Google Shape;134;p6: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7: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7: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8: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p8: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9: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9: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7"/>
          <p:cNvSpPr txBox="1">
            <a:spLocks noGrp="1"/>
          </p:cNvSpPr>
          <p:nvPr>
            <p:ph type="title"/>
          </p:nvPr>
        </p:nvSpPr>
        <p:spPr>
          <a:xfrm>
            <a:off x="5066189" y="376621"/>
            <a:ext cx="8155621" cy="8636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5500" b="1" i="0">
                <a:solidFill>
                  <a:srgbClr val="0C0CA2"/>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7"/>
          <p:cNvSpPr txBox="1">
            <a:spLocks noGrp="1"/>
          </p:cNvSpPr>
          <p:nvPr>
            <p:ph type="body" idx="1"/>
          </p:nvPr>
        </p:nvSpPr>
        <p:spPr>
          <a:xfrm>
            <a:off x="2003306" y="2586387"/>
            <a:ext cx="14281386" cy="339725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9500" b="1" i="0">
                <a:solidFill>
                  <a:schemeClr val="lt1"/>
                </a:solidFill>
                <a:latin typeface="Cambria"/>
                <a:ea typeface="Cambria"/>
                <a:cs typeface="Cambria"/>
                <a:sym typeface="Cambria"/>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4" name="Google Shape;14;p27"/>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7"/>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7"/>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b="0" i="0" u="none" strike="noStrike" cap="none">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7"/>
        <p:cNvGrpSpPr/>
        <p:nvPr/>
      </p:nvGrpSpPr>
      <p:grpSpPr>
        <a:xfrm>
          <a:off x="0" y="0"/>
          <a:ext cx="0" cy="0"/>
          <a:chOff x="0" y="0"/>
          <a:chExt cx="0" cy="0"/>
        </a:xfrm>
      </p:grpSpPr>
      <p:sp>
        <p:nvSpPr>
          <p:cNvPr id="18" name="Google Shape;18;p28"/>
          <p:cNvSpPr txBox="1">
            <a:spLocks noGrp="1"/>
          </p:cNvSpPr>
          <p:nvPr>
            <p:ph type="title"/>
          </p:nvPr>
        </p:nvSpPr>
        <p:spPr>
          <a:xfrm>
            <a:off x="5066189" y="376621"/>
            <a:ext cx="8155621" cy="8636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5500" b="1" i="0">
                <a:solidFill>
                  <a:srgbClr val="0C0CA2"/>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8"/>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8"/>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8"/>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2"/>
        <p:cNvGrpSpPr/>
        <p:nvPr/>
      </p:nvGrpSpPr>
      <p:grpSpPr>
        <a:xfrm>
          <a:off x="0" y="0"/>
          <a:ext cx="0" cy="0"/>
          <a:chOff x="0" y="0"/>
          <a:chExt cx="0" cy="0"/>
        </a:xfrm>
      </p:grpSpPr>
      <p:sp>
        <p:nvSpPr>
          <p:cNvPr id="23" name="Google Shape;23;p29"/>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9"/>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9"/>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6"/>
        <p:cNvGrpSpPr/>
        <p:nvPr/>
      </p:nvGrpSpPr>
      <p:grpSpPr>
        <a:xfrm>
          <a:off x="0" y="0"/>
          <a:ext cx="0" cy="0"/>
          <a:chOff x="0" y="0"/>
          <a:chExt cx="0" cy="0"/>
        </a:xfrm>
      </p:grpSpPr>
      <p:sp>
        <p:nvSpPr>
          <p:cNvPr id="27" name="Google Shape;27;p30"/>
          <p:cNvSpPr txBox="1">
            <a:spLocks noGrp="1"/>
          </p:cNvSpPr>
          <p:nvPr>
            <p:ph type="ctrTitle"/>
          </p:nvPr>
        </p:nvSpPr>
        <p:spPr>
          <a:xfrm>
            <a:off x="1371600" y="3188970"/>
            <a:ext cx="15544800" cy="216027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30"/>
          <p:cNvSpPr txBox="1">
            <a:spLocks noGrp="1"/>
          </p:cNvSpPr>
          <p:nvPr>
            <p:ph type="subTitle" idx="1"/>
          </p:nvPr>
        </p:nvSpPr>
        <p:spPr>
          <a:xfrm>
            <a:off x="2743200" y="5760720"/>
            <a:ext cx="12801600" cy="25717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0"/>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0"/>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0"/>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5066189" y="376621"/>
            <a:ext cx="8155621" cy="8636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5500" b="1" i="0">
                <a:solidFill>
                  <a:srgbClr val="0C0CA2"/>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31"/>
          <p:cNvSpPr txBox="1">
            <a:spLocks noGrp="1"/>
          </p:cNvSpPr>
          <p:nvPr>
            <p:ph type="body" idx="1"/>
          </p:nvPr>
        </p:nvSpPr>
        <p:spPr>
          <a:xfrm>
            <a:off x="914400" y="2366010"/>
            <a:ext cx="7955280" cy="678942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5" name="Google Shape;35;p31"/>
          <p:cNvSpPr txBox="1">
            <a:spLocks noGrp="1"/>
          </p:cNvSpPr>
          <p:nvPr>
            <p:ph type="body" idx="2"/>
          </p:nvPr>
        </p:nvSpPr>
        <p:spPr>
          <a:xfrm>
            <a:off x="9418320" y="2366010"/>
            <a:ext cx="7955280" cy="678942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6" name="Google Shape;36;p31"/>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31"/>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1"/>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6"/>
          <p:cNvSpPr txBox="1">
            <a:spLocks noGrp="1"/>
          </p:cNvSpPr>
          <p:nvPr>
            <p:ph type="title"/>
          </p:nvPr>
        </p:nvSpPr>
        <p:spPr>
          <a:xfrm>
            <a:off x="5066189" y="376621"/>
            <a:ext cx="8155621" cy="8636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5500" b="1" i="0" u="none" strike="noStrike" cap="none">
                <a:solidFill>
                  <a:srgbClr val="0C0CA2"/>
                </a:solidFill>
                <a:latin typeface="Cambria"/>
                <a:ea typeface="Cambria"/>
                <a:cs typeface="Cambria"/>
                <a:sym typeface="Cambr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6"/>
          <p:cNvSpPr txBox="1">
            <a:spLocks noGrp="1"/>
          </p:cNvSpPr>
          <p:nvPr>
            <p:ph type="body" idx="1"/>
          </p:nvPr>
        </p:nvSpPr>
        <p:spPr>
          <a:xfrm>
            <a:off x="2003306" y="2586387"/>
            <a:ext cx="14281386" cy="3397250"/>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9500" b="1" i="0" u="none" strike="noStrike" cap="none">
                <a:solidFill>
                  <a:schemeClr val="lt1"/>
                </a:solidFill>
                <a:latin typeface="Cambria"/>
                <a:ea typeface="Cambria"/>
                <a:cs typeface="Cambria"/>
                <a:sym typeface="Cambria"/>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26"/>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6"/>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6"/>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b="0" i="0" u="none" strike="noStrike" cap="none">
                <a:solidFill>
                  <a:srgbClr val="888888"/>
                </a:solidFill>
                <a:latin typeface="Calibri"/>
                <a:ea typeface="Calibri"/>
                <a:cs typeface="Calibri"/>
                <a:sym typeface="Calibri"/>
              </a:defRPr>
            </a:lvl1pPr>
            <a:lvl2pPr marL="0" marR="0" lvl="1" indent="0" algn="r" rtl="0">
              <a:spcBef>
                <a:spcPts val="0"/>
              </a:spcBef>
              <a:buNone/>
              <a:defRPr sz="1800" b="0" i="0" u="none" strike="noStrike" cap="none">
                <a:solidFill>
                  <a:srgbClr val="888888"/>
                </a:solidFill>
                <a:latin typeface="Calibri"/>
                <a:ea typeface="Calibri"/>
                <a:cs typeface="Calibri"/>
                <a:sym typeface="Calibri"/>
              </a:defRPr>
            </a:lvl2pPr>
            <a:lvl3pPr marL="0" marR="0" lvl="2" indent="0" algn="r" rtl="0">
              <a:spcBef>
                <a:spcPts val="0"/>
              </a:spcBef>
              <a:buNone/>
              <a:defRPr sz="1800" b="0" i="0" u="none" strike="noStrike" cap="none">
                <a:solidFill>
                  <a:srgbClr val="888888"/>
                </a:solidFill>
                <a:latin typeface="Calibri"/>
                <a:ea typeface="Calibri"/>
                <a:cs typeface="Calibri"/>
                <a:sym typeface="Calibri"/>
              </a:defRPr>
            </a:lvl3pPr>
            <a:lvl4pPr marL="0" marR="0" lvl="3" indent="0" algn="r" rtl="0">
              <a:spcBef>
                <a:spcPts val="0"/>
              </a:spcBef>
              <a:buNone/>
              <a:defRPr sz="1800" b="0" i="0" u="none" strike="noStrike" cap="none">
                <a:solidFill>
                  <a:srgbClr val="888888"/>
                </a:solidFill>
                <a:latin typeface="Calibri"/>
                <a:ea typeface="Calibri"/>
                <a:cs typeface="Calibri"/>
                <a:sym typeface="Calibri"/>
              </a:defRPr>
            </a:lvl4pPr>
            <a:lvl5pPr marL="0" marR="0" lvl="4" indent="0" algn="r" rtl="0">
              <a:spcBef>
                <a:spcPts val="0"/>
              </a:spcBef>
              <a:buNone/>
              <a:defRPr sz="1800" b="0" i="0" u="none" strike="noStrike" cap="none">
                <a:solidFill>
                  <a:srgbClr val="888888"/>
                </a:solidFill>
                <a:latin typeface="Calibri"/>
                <a:ea typeface="Calibri"/>
                <a:cs typeface="Calibri"/>
                <a:sym typeface="Calibri"/>
              </a:defRPr>
            </a:lvl5pPr>
            <a:lvl6pPr marL="0" marR="0" lvl="5" indent="0" algn="r" rtl="0">
              <a:spcBef>
                <a:spcPts val="0"/>
              </a:spcBef>
              <a:buNone/>
              <a:defRPr sz="1800" b="0" i="0" u="none" strike="noStrike" cap="none">
                <a:solidFill>
                  <a:srgbClr val="888888"/>
                </a:solidFill>
                <a:latin typeface="Calibri"/>
                <a:ea typeface="Calibri"/>
                <a:cs typeface="Calibri"/>
                <a:sym typeface="Calibri"/>
              </a:defRPr>
            </a:lvl6pPr>
            <a:lvl7pPr marL="0" marR="0" lvl="6" indent="0" algn="r" rtl="0">
              <a:spcBef>
                <a:spcPts val="0"/>
              </a:spcBef>
              <a:buNone/>
              <a:defRPr sz="1800" b="0" i="0" u="none" strike="noStrike" cap="none">
                <a:solidFill>
                  <a:srgbClr val="888888"/>
                </a:solidFill>
                <a:latin typeface="Calibri"/>
                <a:ea typeface="Calibri"/>
                <a:cs typeface="Calibri"/>
                <a:sym typeface="Calibri"/>
              </a:defRPr>
            </a:lvl7pPr>
            <a:lvl8pPr marL="0" marR="0" lvl="7" indent="0" algn="r" rtl="0">
              <a:spcBef>
                <a:spcPts val="0"/>
              </a:spcBef>
              <a:buNone/>
              <a:defRPr sz="1800" b="0" i="0" u="none" strike="noStrike" cap="none">
                <a:solidFill>
                  <a:srgbClr val="888888"/>
                </a:solidFill>
                <a:latin typeface="Calibri"/>
                <a:ea typeface="Calibri"/>
                <a:cs typeface="Calibri"/>
                <a:sym typeface="Calibri"/>
              </a:defRPr>
            </a:lvl8pPr>
            <a:lvl9pPr marL="0" marR="0" lvl="8" indent="0" algn="r" rtl="0">
              <a:spcBef>
                <a:spcPts val="0"/>
              </a:spcBef>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2.jpg"/></Relationships>
</file>

<file path=ppt/slides/_rels/slide1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jp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42"/>
        <p:cNvGrpSpPr/>
        <p:nvPr/>
      </p:nvGrpSpPr>
      <p:grpSpPr>
        <a:xfrm>
          <a:off x="0" y="0"/>
          <a:ext cx="0" cy="0"/>
          <a:chOff x="0" y="0"/>
          <a:chExt cx="0" cy="0"/>
        </a:xfrm>
      </p:grpSpPr>
      <p:pic>
        <p:nvPicPr>
          <p:cNvPr id="43" name="Google Shape;43;p1"/>
          <p:cNvPicPr preferRelativeResize="0"/>
          <p:nvPr/>
        </p:nvPicPr>
        <p:blipFill rotWithShape="1">
          <a:blip r:embed="rId3">
            <a:alphaModFix/>
          </a:blip>
          <a:srcRect/>
          <a:stretch/>
        </p:blipFill>
        <p:spPr>
          <a:xfrm>
            <a:off x="0" y="0"/>
            <a:ext cx="18287998" cy="10286999"/>
          </a:xfrm>
          <a:prstGeom prst="rect">
            <a:avLst/>
          </a:prstGeom>
          <a:noFill/>
          <a:ln>
            <a:noFill/>
          </a:ln>
        </p:spPr>
      </p:pic>
      <p:sp>
        <p:nvSpPr>
          <p:cNvPr id="44" name="Google Shape;44;p1"/>
          <p:cNvSpPr txBox="1">
            <a:spLocks noGrp="1"/>
          </p:cNvSpPr>
          <p:nvPr>
            <p:ph type="body" idx="1"/>
          </p:nvPr>
        </p:nvSpPr>
        <p:spPr>
          <a:xfrm>
            <a:off x="2003306" y="2586387"/>
            <a:ext cx="14281386" cy="3397250"/>
          </a:xfrm>
          <a:prstGeom prst="rect">
            <a:avLst/>
          </a:prstGeom>
          <a:noFill/>
          <a:ln>
            <a:noFill/>
          </a:ln>
        </p:spPr>
        <p:txBody>
          <a:bodyPr spcFirstLastPara="1" wrap="square" lIns="0" tIns="12050" rIns="0" bIns="0" anchor="t" anchorCtr="0">
            <a:spAutoFit/>
          </a:bodyPr>
          <a:lstStyle/>
          <a:p>
            <a:pPr marL="3537584" marR="5080" lvl="0" indent="-3525519" algn="l" rtl="0">
              <a:lnSpc>
                <a:spcPct val="116399"/>
              </a:lnSpc>
              <a:spcBef>
                <a:spcPts val="0"/>
              </a:spcBef>
              <a:spcAft>
                <a:spcPts val="0"/>
              </a:spcAft>
              <a:buNone/>
            </a:pPr>
            <a:r>
              <a:rPr lang="en-US"/>
              <a:t>Financial Markets Project  </a:t>
            </a:r>
            <a:r>
              <a:rPr lang="en-US">
                <a:solidFill>
                  <a:srgbClr val="FFBF62"/>
                </a:solidFill>
              </a:rPr>
              <a:t>Presentation</a:t>
            </a:r>
            <a:endParaRPr/>
          </a:p>
        </p:txBody>
      </p:sp>
      <p:sp>
        <p:nvSpPr>
          <p:cNvPr id="45" name="Google Shape;45;p1"/>
          <p:cNvSpPr/>
          <p:nvPr/>
        </p:nvSpPr>
        <p:spPr>
          <a:xfrm>
            <a:off x="12199074" y="8045881"/>
            <a:ext cx="1899285" cy="38100"/>
          </a:xfrm>
          <a:custGeom>
            <a:avLst/>
            <a:gdLst/>
            <a:ahLst/>
            <a:cxnLst/>
            <a:rect l="l" t="t" r="r" b="b"/>
            <a:pathLst>
              <a:path w="1899284" h="38100" extrusionOk="0">
                <a:moveTo>
                  <a:pt x="1898662" y="0"/>
                </a:moveTo>
                <a:lnTo>
                  <a:pt x="1598879" y="0"/>
                </a:lnTo>
                <a:lnTo>
                  <a:pt x="0" y="0"/>
                </a:lnTo>
                <a:lnTo>
                  <a:pt x="0" y="38100"/>
                </a:lnTo>
                <a:lnTo>
                  <a:pt x="1598879" y="38100"/>
                </a:lnTo>
                <a:lnTo>
                  <a:pt x="1898662" y="38100"/>
                </a:lnTo>
                <a:lnTo>
                  <a:pt x="1898662"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 name="Google Shape;46;p1"/>
          <p:cNvSpPr txBox="1"/>
          <p:nvPr/>
        </p:nvSpPr>
        <p:spPr>
          <a:xfrm>
            <a:off x="11315500" y="7555681"/>
            <a:ext cx="2795270" cy="564515"/>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None/>
            </a:pPr>
            <a:r>
              <a:rPr lang="en-US" sz="3500" b="1" u="sng">
                <a:solidFill>
                  <a:srgbClr val="FFFFFF"/>
                </a:solidFill>
                <a:latin typeface="Cambria"/>
                <a:ea typeface="Cambria"/>
                <a:cs typeface="Cambria"/>
                <a:sym typeface="Cambria"/>
              </a:rPr>
              <a:t>Pre</a:t>
            </a:r>
            <a:r>
              <a:rPr lang="en-US" sz="3500" b="1">
                <a:solidFill>
                  <a:srgbClr val="FFFFFF"/>
                </a:solidFill>
                <a:latin typeface="Cambria"/>
                <a:ea typeface="Cambria"/>
                <a:cs typeface="Cambria"/>
                <a:sym typeface="Cambria"/>
              </a:rPr>
              <a:t>pared by :</a:t>
            </a:r>
            <a:endParaRPr sz="3500">
              <a:solidFill>
                <a:schemeClr val="dk1"/>
              </a:solidFill>
              <a:latin typeface="Cambria"/>
              <a:ea typeface="Cambria"/>
              <a:cs typeface="Cambria"/>
              <a:sym typeface="Cambria"/>
            </a:endParaRPr>
          </a:p>
        </p:txBody>
      </p:sp>
      <p:sp>
        <p:nvSpPr>
          <p:cNvPr id="47" name="Google Shape;47;p1"/>
          <p:cNvSpPr/>
          <p:nvPr/>
        </p:nvSpPr>
        <p:spPr>
          <a:xfrm>
            <a:off x="14097744" y="8045870"/>
            <a:ext cx="99060" cy="38100"/>
          </a:xfrm>
          <a:custGeom>
            <a:avLst/>
            <a:gdLst/>
            <a:ahLst/>
            <a:cxnLst/>
            <a:rect l="l" t="t" r="r" b="b"/>
            <a:pathLst>
              <a:path w="99059" h="38100" extrusionOk="0">
                <a:moveTo>
                  <a:pt x="98970" y="38099"/>
                </a:moveTo>
                <a:lnTo>
                  <a:pt x="0" y="38099"/>
                </a:lnTo>
                <a:lnTo>
                  <a:pt x="0" y="0"/>
                </a:lnTo>
                <a:lnTo>
                  <a:pt x="98970" y="0"/>
                </a:lnTo>
                <a:lnTo>
                  <a:pt x="98970" y="38099"/>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48" name="Google Shape;48;p1"/>
          <p:cNvPicPr preferRelativeResize="0"/>
          <p:nvPr/>
        </p:nvPicPr>
        <p:blipFill rotWithShape="1">
          <a:blip r:embed="rId4">
            <a:alphaModFix/>
          </a:blip>
          <a:srcRect/>
          <a:stretch/>
        </p:blipFill>
        <p:spPr>
          <a:xfrm>
            <a:off x="14411549" y="7843960"/>
            <a:ext cx="133350" cy="133349"/>
          </a:xfrm>
          <a:prstGeom prst="rect">
            <a:avLst/>
          </a:prstGeom>
          <a:noFill/>
          <a:ln>
            <a:noFill/>
          </a:ln>
        </p:spPr>
      </p:pic>
      <p:pic>
        <p:nvPicPr>
          <p:cNvPr id="49" name="Google Shape;49;p1"/>
          <p:cNvPicPr preferRelativeResize="0"/>
          <p:nvPr/>
        </p:nvPicPr>
        <p:blipFill rotWithShape="1">
          <a:blip r:embed="rId4">
            <a:alphaModFix/>
          </a:blip>
          <a:srcRect/>
          <a:stretch/>
        </p:blipFill>
        <p:spPr>
          <a:xfrm>
            <a:off x="14411549" y="8444035"/>
            <a:ext cx="133350" cy="133349"/>
          </a:xfrm>
          <a:prstGeom prst="rect">
            <a:avLst/>
          </a:prstGeom>
          <a:noFill/>
          <a:ln>
            <a:noFill/>
          </a:ln>
        </p:spPr>
      </p:pic>
      <p:pic>
        <p:nvPicPr>
          <p:cNvPr id="50" name="Google Shape;50;p1"/>
          <p:cNvPicPr preferRelativeResize="0"/>
          <p:nvPr/>
        </p:nvPicPr>
        <p:blipFill rotWithShape="1">
          <a:blip r:embed="rId5">
            <a:alphaModFix/>
          </a:blip>
          <a:srcRect/>
          <a:stretch/>
        </p:blipFill>
        <p:spPr>
          <a:xfrm>
            <a:off x="14411549" y="9044110"/>
            <a:ext cx="133350" cy="133349"/>
          </a:xfrm>
          <a:prstGeom prst="rect">
            <a:avLst/>
          </a:prstGeom>
          <a:noFill/>
          <a:ln>
            <a:noFill/>
          </a:ln>
        </p:spPr>
      </p:pic>
      <p:pic>
        <p:nvPicPr>
          <p:cNvPr id="51" name="Google Shape;51;p1"/>
          <p:cNvPicPr preferRelativeResize="0"/>
          <p:nvPr/>
        </p:nvPicPr>
        <p:blipFill rotWithShape="1">
          <a:blip r:embed="rId5">
            <a:alphaModFix/>
          </a:blip>
          <a:srcRect/>
          <a:stretch/>
        </p:blipFill>
        <p:spPr>
          <a:xfrm>
            <a:off x="14411549" y="9644185"/>
            <a:ext cx="133350" cy="133349"/>
          </a:xfrm>
          <a:prstGeom prst="rect">
            <a:avLst/>
          </a:prstGeom>
          <a:noFill/>
          <a:ln>
            <a:noFill/>
          </a:ln>
        </p:spPr>
      </p:pic>
      <p:sp>
        <p:nvSpPr>
          <p:cNvPr id="52" name="Google Shape;52;p1"/>
          <p:cNvSpPr txBox="1"/>
          <p:nvPr/>
        </p:nvSpPr>
        <p:spPr>
          <a:xfrm>
            <a:off x="14732820" y="7517564"/>
            <a:ext cx="3147695" cy="2425700"/>
          </a:xfrm>
          <a:prstGeom prst="rect">
            <a:avLst/>
          </a:prstGeom>
          <a:noFill/>
          <a:ln>
            <a:noFill/>
          </a:ln>
        </p:spPr>
        <p:txBody>
          <a:bodyPr spcFirstLastPara="1" wrap="square" lIns="0" tIns="12700" rIns="0" bIns="0" anchor="t" anchorCtr="0">
            <a:spAutoFit/>
          </a:bodyPr>
          <a:lstStyle/>
          <a:p>
            <a:pPr marL="12700" marR="5080" lvl="0" indent="0" algn="l" rtl="0">
              <a:lnSpc>
                <a:spcPct val="115799"/>
              </a:lnSpc>
              <a:spcBef>
                <a:spcPts val="0"/>
              </a:spcBef>
              <a:spcAft>
                <a:spcPts val="0"/>
              </a:spcAft>
              <a:buNone/>
            </a:pPr>
            <a:r>
              <a:rPr lang="en-US" sz="3400" b="1">
                <a:solidFill>
                  <a:srgbClr val="FFFFFF"/>
                </a:solidFill>
                <a:latin typeface="Cambria"/>
                <a:ea typeface="Cambria"/>
                <a:cs typeface="Cambria"/>
                <a:sym typeface="Cambria"/>
              </a:rPr>
              <a:t>Azza Karchoud  Emna Megdiche  Jihene Gazzeh  Takoua Hmidi</a:t>
            </a:r>
            <a:endParaRPr sz="3400">
              <a:solidFill>
                <a:schemeClr val="dk1"/>
              </a:solidFill>
              <a:latin typeface="Cambria"/>
              <a:ea typeface="Cambria"/>
              <a:cs typeface="Cambria"/>
              <a:sym typeface="Cambr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89"/>
        <p:cNvGrpSpPr/>
        <p:nvPr/>
      </p:nvGrpSpPr>
      <p:grpSpPr>
        <a:xfrm>
          <a:off x="0" y="0"/>
          <a:ext cx="0" cy="0"/>
          <a:chOff x="0" y="0"/>
          <a:chExt cx="0" cy="0"/>
        </a:xfrm>
      </p:grpSpPr>
      <p:sp>
        <p:nvSpPr>
          <p:cNvPr id="190" name="Google Shape;190;p10"/>
          <p:cNvSpPr/>
          <p:nvPr/>
        </p:nvSpPr>
        <p:spPr>
          <a:xfrm>
            <a:off x="0" y="0"/>
            <a:ext cx="18288000" cy="10287000"/>
          </a:xfrm>
          <a:custGeom>
            <a:avLst/>
            <a:gdLst/>
            <a:ahLst/>
            <a:cxnLst/>
            <a:rect l="l" t="t" r="r" b="b"/>
            <a:pathLst>
              <a:path w="18288000" h="10287000" extrusionOk="0">
                <a:moveTo>
                  <a:pt x="18287998" y="10286999"/>
                </a:moveTo>
                <a:lnTo>
                  <a:pt x="0" y="10286999"/>
                </a:lnTo>
                <a:lnTo>
                  <a:pt x="0" y="0"/>
                </a:lnTo>
                <a:lnTo>
                  <a:pt x="18287998" y="0"/>
                </a:lnTo>
                <a:lnTo>
                  <a:pt x="18287998" y="10286999"/>
                </a:lnTo>
                <a:close/>
              </a:path>
            </a:pathLst>
          </a:custGeom>
          <a:solidFill>
            <a:srgbClr val="00006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1" name="Google Shape;191;p10"/>
          <p:cNvSpPr/>
          <p:nvPr/>
        </p:nvSpPr>
        <p:spPr>
          <a:xfrm>
            <a:off x="657224" y="0"/>
            <a:ext cx="38100" cy="10243185"/>
          </a:xfrm>
          <a:custGeom>
            <a:avLst/>
            <a:gdLst/>
            <a:ahLst/>
            <a:cxnLst/>
            <a:rect l="l" t="t" r="r" b="b"/>
            <a:pathLst>
              <a:path w="38100" h="10243185" extrusionOk="0">
                <a:moveTo>
                  <a:pt x="0" y="0"/>
                </a:moveTo>
                <a:lnTo>
                  <a:pt x="38099" y="0"/>
                </a:lnTo>
                <a:lnTo>
                  <a:pt x="38099" y="10242979"/>
                </a:lnTo>
                <a:lnTo>
                  <a:pt x="0" y="10242979"/>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2" name="Google Shape;192;p10"/>
          <p:cNvSpPr/>
          <p:nvPr/>
        </p:nvSpPr>
        <p:spPr>
          <a:xfrm>
            <a:off x="319563" y="0"/>
            <a:ext cx="0" cy="10287000"/>
          </a:xfrm>
          <a:custGeom>
            <a:avLst/>
            <a:gdLst/>
            <a:ahLst/>
            <a:cxnLst/>
            <a:rect l="l" t="t" r="r" b="b"/>
            <a:pathLst>
              <a:path w="120000" h="10287000" extrusionOk="0">
                <a:moveTo>
                  <a:pt x="0" y="0"/>
                </a:moveTo>
                <a:lnTo>
                  <a:pt x="0" y="10286999"/>
                </a:lnTo>
              </a:path>
            </a:pathLst>
          </a:custGeom>
          <a:noFill/>
          <a:ln w="380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93" name="Google Shape;193;p10"/>
          <p:cNvGrpSpPr/>
          <p:nvPr/>
        </p:nvGrpSpPr>
        <p:grpSpPr>
          <a:xfrm>
            <a:off x="9476927" y="0"/>
            <a:ext cx="8811071" cy="10286999"/>
            <a:chOff x="9476927" y="0"/>
            <a:chExt cx="8811071" cy="10286999"/>
          </a:xfrm>
        </p:grpSpPr>
        <p:pic>
          <p:nvPicPr>
            <p:cNvPr id="194" name="Google Shape;194;p10"/>
            <p:cNvPicPr preferRelativeResize="0"/>
            <p:nvPr/>
          </p:nvPicPr>
          <p:blipFill rotWithShape="1">
            <a:blip r:embed="rId3">
              <a:alphaModFix/>
            </a:blip>
            <a:srcRect/>
            <a:stretch/>
          </p:blipFill>
          <p:spPr>
            <a:xfrm>
              <a:off x="9497136" y="0"/>
              <a:ext cx="8790862" cy="5438774"/>
            </a:xfrm>
            <a:prstGeom prst="rect">
              <a:avLst/>
            </a:prstGeom>
            <a:noFill/>
            <a:ln>
              <a:noFill/>
            </a:ln>
          </p:spPr>
        </p:pic>
        <p:pic>
          <p:nvPicPr>
            <p:cNvPr id="195" name="Google Shape;195;p10"/>
            <p:cNvPicPr preferRelativeResize="0"/>
            <p:nvPr/>
          </p:nvPicPr>
          <p:blipFill rotWithShape="1">
            <a:blip r:embed="rId4">
              <a:alphaModFix/>
            </a:blip>
            <a:srcRect/>
            <a:stretch/>
          </p:blipFill>
          <p:spPr>
            <a:xfrm>
              <a:off x="9476927" y="5013424"/>
              <a:ext cx="8791574" cy="5273575"/>
            </a:xfrm>
            <a:prstGeom prst="rect">
              <a:avLst/>
            </a:prstGeom>
            <a:noFill/>
            <a:ln>
              <a:noFill/>
            </a:ln>
          </p:spPr>
        </p:pic>
      </p:grpSp>
      <p:sp>
        <p:nvSpPr>
          <p:cNvPr id="196" name="Google Shape;196;p10"/>
          <p:cNvSpPr txBox="1"/>
          <p:nvPr/>
        </p:nvSpPr>
        <p:spPr>
          <a:xfrm>
            <a:off x="996950" y="1839817"/>
            <a:ext cx="8157845" cy="6407150"/>
          </a:xfrm>
          <a:prstGeom prst="rect">
            <a:avLst/>
          </a:prstGeom>
          <a:noFill/>
          <a:ln>
            <a:noFill/>
          </a:ln>
        </p:spPr>
        <p:txBody>
          <a:bodyPr spcFirstLastPara="1" wrap="square" lIns="0" tIns="12050" rIns="0" bIns="0" anchor="t" anchorCtr="0">
            <a:spAutoFit/>
          </a:bodyPr>
          <a:lstStyle/>
          <a:p>
            <a:pPr marL="12700" marR="5080" lvl="0" indent="0" algn="just" rtl="0">
              <a:lnSpc>
                <a:spcPct val="132900"/>
              </a:lnSpc>
              <a:spcBef>
                <a:spcPts val="0"/>
              </a:spcBef>
              <a:spcAft>
                <a:spcPts val="0"/>
              </a:spcAft>
              <a:buNone/>
            </a:pPr>
            <a:r>
              <a:rPr lang="en-US" sz="3150">
                <a:solidFill>
                  <a:srgbClr val="FFFFFF"/>
                </a:solidFill>
                <a:latin typeface="Cambria"/>
                <a:ea typeface="Cambria"/>
                <a:cs typeface="Cambria"/>
                <a:sym typeface="Cambria"/>
              </a:rPr>
              <a:t>-The primary focus of our investment strategy is  centered on identifying </a:t>
            </a:r>
            <a:r>
              <a:rPr lang="en-US" sz="3150" b="1">
                <a:solidFill>
                  <a:srgbClr val="86C7EC"/>
                </a:solidFill>
                <a:latin typeface="Cambria"/>
                <a:ea typeface="Cambria"/>
                <a:cs typeface="Cambria"/>
                <a:sym typeface="Cambria"/>
              </a:rPr>
              <a:t>undervalued stocks  </a:t>
            </a:r>
            <a:r>
              <a:rPr lang="en-US" sz="3150">
                <a:solidFill>
                  <a:srgbClr val="FFFFFF"/>
                </a:solidFill>
                <a:latin typeface="Cambria"/>
                <a:ea typeface="Cambria"/>
                <a:cs typeface="Cambria"/>
                <a:sym typeface="Cambria"/>
              </a:rPr>
              <a:t>with </a:t>
            </a:r>
            <a:r>
              <a:rPr lang="en-US" sz="3150" b="1">
                <a:solidFill>
                  <a:srgbClr val="FFFFFF"/>
                </a:solidFill>
                <a:latin typeface="Cambria"/>
                <a:ea typeface="Cambria"/>
                <a:cs typeface="Cambria"/>
                <a:sym typeface="Cambria"/>
              </a:rPr>
              <a:t>future appreciation in month of  December </a:t>
            </a:r>
            <a:r>
              <a:rPr lang="en-US" sz="3150">
                <a:solidFill>
                  <a:srgbClr val="FFFFFF"/>
                </a:solidFill>
                <a:latin typeface="Cambria"/>
                <a:ea typeface="Cambria"/>
                <a:cs typeface="Cambria"/>
                <a:sym typeface="Cambria"/>
              </a:rPr>
              <a:t>.</a:t>
            </a:r>
            <a:endParaRPr sz="3150">
              <a:solidFill>
                <a:schemeClr val="dk1"/>
              </a:solidFill>
              <a:latin typeface="Cambria"/>
              <a:ea typeface="Cambria"/>
              <a:cs typeface="Cambria"/>
              <a:sym typeface="Cambria"/>
            </a:endParaRPr>
          </a:p>
          <a:p>
            <a:pPr marL="0" marR="0" lvl="0" indent="0" algn="l" rtl="0">
              <a:lnSpc>
                <a:spcPct val="100000"/>
              </a:lnSpc>
              <a:spcBef>
                <a:spcPts val="40"/>
              </a:spcBef>
              <a:spcAft>
                <a:spcPts val="0"/>
              </a:spcAft>
              <a:buNone/>
            </a:pPr>
            <a:endParaRPr sz="4250">
              <a:solidFill>
                <a:schemeClr val="dk1"/>
              </a:solidFill>
              <a:latin typeface="Cambria"/>
              <a:ea typeface="Cambria"/>
              <a:cs typeface="Cambria"/>
              <a:sym typeface="Cambria"/>
            </a:endParaRPr>
          </a:p>
          <a:p>
            <a:pPr marL="12700" marR="5080" lvl="0" indent="0" algn="just" rtl="0">
              <a:lnSpc>
                <a:spcPct val="132900"/>
              </a:lnSpc>
              <a:spcBef>
                <a:spcPts val="0"/>
              </a:spcBef>
              <a:spcAft>
                <a:spcPts val="0"/>
              </a:spcAft>
              <a:buNone/>
            </a:pPr>
            <a:r>
              <a:rPr lang="en-US" sz="3150">
                <a:solidFill>
                  <a:srgbClr val="FFFFFF"/>
                </a:solidFill>
                <a:latin typeface="Cambria"/>
                <a:ea typeface="Cambria"/>
                <a:cs typeface="Cambria"/>
                <a:sym typeface="Cambria"/>
              </a:rPr>
              <a:t>-Our decision-making process integrates </a:t>
            </a:r>
            <a:r>
              <a:rPr lang="en-US" sz="3150">
                <a:solidFill>
                  <a:srgbClr val="86C7EC"/>
                </a:solidFill>
                <a:latin typeface="Cambria"/>
                <a:ea typeface="Cambria"/>
                <a:cs typeface="Cambria"/>
                <a:sym typeface="Cambria"/>
              </a:rPr>
              <a:t>strong  buy indications </a:t>
            </a:r>
            <a:r>
              <a:rPr lang="en-US" sz="3150">
                <a:solidFill>
                  <a:srgbClr val="FFFFFF"/>
                </a:solidFill>
                <a:latin typeface="Cambria"/>
                <a:ea typeface="Cambria"/>
                <a:cs typeface="Cambria"/>
                <a:sym typeface="Cambria"/>
              </a:rPr>
              <a:t>from investing.com along with  technical analysis, financial statements analysis  (FSA), and macroeconomic factors (SWOT  analysis).</a:t>
            </a:r>
            <a:endParaRPr sz="3150">
              <a:solidFill>
                <a:schemeClr val="dk1"/>
              </a:solidFill>
              <a:latin typeface="Cambria"/>
              <a:ea typeface="Cambria"/>
              <a:cs typeface="Cambria"/>
              <a:sym typeface="Cambria"/>
            </a:endParaRPr>
          </a:p>
        </p:txBody>
      </p:sp>
      <p:sp>
        <p:nvSpPr>
          <p:cNvPr id="197" name="Google Shape;197;p10"/>
          <p:cNvSpPr/>
          <p:nvPr/>
        </p:nvSpPr>
        <p:spPr>
          <a:xfrm>
            <a:off x="1180504" y="1216655"/>
            <a:ext cx="7815580" cy="66675"/>
          </a:xfrm>
          <a:custGeom>
            <a:avLst/>
            <a:gdLst/>
            <a:ahLst/>
            <a:cxnLst/>
            <a:rect l="l" t="t" r="r" b="b"/>
            <a:pathLst>
              <a:path w="7815580" h="66675" extrusionOk="0">
                <a:moveTo>
                  <a:pt x="7814964" y="66674"/>
                </a:moveTo>
                <a:lnTo>
                  <a:pt x="0" y="66674"/>
                </a:lnTo>
                <a:lnTo>
                  <a:pt x="0" y="0"/>
                </a:lnTo>
                <a:lnTo>
                  <a:pt x="7814964" y="0"/>
                </a:lnTo>
                <a:lnTo>
                  <a:pt x="7814964" y="66674"/>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8" name="Google Shape;198;p10"/>
          <p:cNvSpPr txBox="1">
            <a:spLocks noGrp="1"/>
          </p:cNvSpPr>
          <p:nvPr>
            <p:ph type="title"/>
          </p:nvPr>
        </p:nvSpPr>
        <p:spPr>
          <a:xfrm>
            <a:off x="1167804" y="467386"/>
            <a:ext cx="7840345" cy="863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solidFill>
                  <a:srgbClr val="FFFFFF"/>
                </a:solidFill>
              </a:rPr>
              <a:t>WHAT STOCKS TO BUY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202"/>
        <p:cNvGrpSpPr/>
        <p:nvPr/>
      </p:nvGrpSpPr>
      <p:grpSpPr>
        <a:xfrm>
          <a:off x="0" y="0"/>
          <a:ext cx="0" cy="0"/>
          <a:chOff x="0" y="0"/>
          <a:chExt cx="0" cy="0"/>
        </a:xfrm>
      </p:grpSpPr>
      <p:pic>
        <p:nvPicPr>
          <p:cNvPr id="203" name="Google Shape;203;p11"/>
          <p:cNvPicPr preferRelativeResize="0"/>
          <p:nvPr/>
        </p:nvPicPr>
        <p:blipFill rotWithShape="1">
          <a:blip r:embed="rId3">
            <a:alphaModFix/>
          </a:blip>
          <a:srcRect/>
          <a:stretch/>
        </p:blipFill>
        <p:spPr>
          <a:xfrm>
            <a:off x="0" y="0"/>
            <a:ext cx="18287999" cy="10286999"/>
          </a:xfrm>
          <a:prstGeom prst="rect">
            <a:avLst/>
          </a:prstGeom>
          <a:noFill/>
          <a:ln>
            <a:noFill/>
          </a:ln>
        </p:spPr>
      </p:pic>
      <p:pic>
        <p:nvPicPr>
          <p:cNvPr id="204" name="Google Shape;204;p11"/>
          <p:cNvPicPr preferRelativeResize="0"/>
          <p:nvPr/>
        </p:nvPicPr>
        <p:blipFill rotWithShape="1">
          <a:blip r:embed="rId4">
            <a:alphaModFix/>
          </a:blip>
          <a:srcRect/>
          <a:stretch/>
        </p:blipFill>
        <p:spPr>
          <a:xfrm>
            <a:off x="1868969" y="1841550"/>
            <a:ext cx="14554199" cy="7610474"/>
          </a:xfrm>
          <a:prstGeom prst="rect">
            <a:avLst/>
          </a:prstGeom>
          <a:noFill/>
          <a:ln>
            <a:noFill/>
          </a:ln>
        </p:spPr>
      </p:pic>
      <p:sp>
        <p:nvSpPr>
          <p:cNvPr id="205" name="Google Shape;205;p11"/>
          <p:cNvSpPr/>
          <p:nvPr/>
        </p:nvSpPr>
        <p:spPr>
          <a:xfrm>
            <a:off x="3023813" y="1314450"/>
            <a:ext cx="12192635" cy="66675"/>
          </a:xfrm>
          <a:custGeom>
            <a:avLst/>
            <a:gdLst/>
            <a:ahLst/>
            <a:cxnLst/>
            <a:rect l="l" t="t" r="r" b="b"/>
            <a:pathLst>
              <a:path w="12192635" h="66675" extrusionOk="0">
                <a:moveTo>
                  <a:pt x="12192147" y="66674"/>
                </a:moveTo>
                <a:lnTo>
                  <a:pt x="0" y="66674"/>
                </a:lnTo>
                <a:lnTo>
                  <a:pt x="0" y="0"/>
                </a:lnTo>
                <a:lnTo>
                  <a:pt x="12192147" y="0"/>
                </a:lnTo>
                <a:lnTo>
                  <a:pt x="12192147" y="66674"/>
                </a:lnTo>
                <a:close/>
              </a:path>
            </a:pathLst>
          </a:custGeom>
          <a:solidFill>
            <a:srgbClr val="0C0CA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6" name="Google Shape;206;p11"/>
          <p:cNvSpPr txBox="1">
            <a:spLocks noGrp="1"/>
          </p:cNvSpPr>
          <p:nvPr>
            <p:ph type="title"/>
          </p:nvPr>
        </p:nvSpPr>
        <p:spPr>
          <a:xfrm>
            <a:off x="3011113" y="565181"/>
            <a:ext cx="12164695" cy="863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DAILY	PORTFOLIO	COMPOSITION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210"/>
        <p:cNvGrpSpPr/>
        <p:nvPr/>
      </p:nvGrpSpPr>
      <p:grpSpPr>
        <a:xfrm>
          <a:off x="0" y="0"/>
          <a:ext cx="0" cy="0"/>
          <a:chOff x="0" y="0"/>
          <a:chExt cx="0" cy="0"/>
        </a:xfrm>
      </p:grpSpPr>
      <p:sp>
        <p:nvSpPr>
          <p:cNvPr id="211" name="Google Shape;211;p12"/>
          <p:cNvSpPr/>
          <p:nvPr/>
        </p:nvSpPr>
        <p:spPr>
          <a:xfrm>
            <a:off x="0" y="0"/>
            <a:ext cx="1028700" cy="1028700"/>
          </a:xfrm>
          <a:custGeom>
            <a:avLst/>
            <a:gdLst/>
            <a:ahLst/>
            <a:cxnLst/>
            <a:rect l="l" t="t" r="r" b="b"/>
            <a:pathLst>
              <a:path w="1028700" h="1028700" extrusionOk="0">
                <a:moveTo>
                  <a:pt x="1028700" y="1028700"/>
                </a:moveTo>
                <a:lnTo>
                  <a:pt x="0" y="1028700"/>
                </a:lnTo>
                <a:lnTo>
                  <a:pt x="0" y="0"/>
                </a:lnTo>
                <a:lnTo>
                  <a:pt x="1028700" y="0"/>
                </a:lnTo>
                <a:lnTo>
                  <a:pt x="1028700" y="1028700"/>
                </a:lnTo>
                <a:close/>
              </a:path>
            </a:pathLst>
          </a:custGeom>
          <a:solidFill>
            <a:srgbClr val="F5AE4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12" name="Google Shape;212;p12"/>
          <p:cNvGrpSpPr/>
          <p:nvPr/>
        </p:nvGrpSpPr>
        <p:grpSpPr>
          <a:xfrm>
            <a:off x="9144000" y="0"/>
            <a:ext cx="9144000" cy="10287000"/>
            <a:chOff x="9144000" y="0"/>
            <a:chExt cx="9144000" cy="10287000"/>
          </a:xfrm>
        </p:grpSpPr>
        <p:sp>
          <p:nvSpPr>
            <p:cNvPr id="213" name="Google Shape;213;p12"/>
            <p:cNvSpPr/>
            <p:nvPr/>
          </p:nvSpPr>
          <p:spPr>
            <a:xfrm>
              <a:off x="9144000" y="0"/>
              <a:ext cx="9144000" cy="10287000"/>
            </a:xfrm>
            <a:custGeom>
              <a:avLst/>
              <a:gdLst/>
              <a:ahLst/>
              <a:cxnLst/>
              <a:rect l="l" t="t" r="r" b="b"/>
              <a:pathLst>
                <a:path w="9144000" h="10287000" extrusionOk="0">
                  <a:moveTo>
                    <a:pt x="0" y="0"/>
                  </a:moveTo>
                  <a:lnTo>
                    <a:pt x="9143999" y="0"/>
                  </a:lnTo>
                  <a:lnTo>
                    <a:pt x="9143999" y="10286998"/>
                  </a:lnTo>
                  <a:lnTo>
                    <a:pt x="0" y="10286998"/>
                  </a:lnTo>
                  <a:lnTo>
                    <a:pt x="0" y="0"/>
                  </a:lnTo>
                  <a:close/>
                </a:path>
              </a:pathLst>
            </a:custGeom>
            <a:solidFill>
              <a:srgbClr val="00006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14" name="Google Shape;214;p12"/>
            <p:cNvPicPr preferRelativeResize="0"/>
            <p:nvPr/>
          </p:nvPicPr>
          <p:blipFill rotWithShape="1">
            <a:blip r:embed="rId3">
              <a:alphaModFix/>
            </a:blip>
            <a:srcRect/>
            <a:stretch/>
          </p:blipFill>
          <p:spPr>
            <a:xfrm>
              <a:off x="17029034" y="9707401"/>
              <a:ext cx="457199" cy="380999"/>
            </a:xfrm>
            <a:prstGeom prst="rect">
              <a:avLst/>
            </a:prstGeom>
            <a:noFill/>
            <a:ln>
              <a:noFill/>
            </a:ln>
          </p:spPr>
        </p:pic>
        <p:pic>
          <p:nvPicPr>
            <p:cNvPr id="215" name="Google Shape;215;p12"/>
            <p:cNvPicPr preferRelativeResize="0"/>
            <p:nvPr/>
          </p:nvPicPr>
          <p:blipFill rotWithShape="1">
            <a:blip r:embed="rId3">
              <a:alphaModFix/>
            </a:blip>
            <a:srcRect/>
            <a:stretch/>
          </p:blipFill>
          <p:spPr>
            <a:xfrm>
              <a:off x="17708376" y="9689170"/>
              <a:ext cx="457199" cy="380999"/>
            </a:xfrm>
            <a:prstGeom prst="rect">
              <a:avLst/>
            </a:prstGeom>
            <a:noFill/>
            <a:ln>
              <a:noFill/>
            </a:ln>
          </p:spPr>
        </p:pic>
        <p:pic>
          <p:nvPicPr>
            <p:cNvPr id="216" name="Google Shape;216;p12"/>
            <p:cNvPicPr preferRelativeResize="0"/>
            <p:nvPr/>
          </p:nvPicPr>
          <p:blipFill rotWithShape="1">
            <a:blip r:embed="rId4">
              <a:alphaModFix/>
            </a:blip>
            <a:srcRect/>
            <a:stretch/>
          </p:blipFill>
          <p:spPr>
            <a:xfrm>
              <a:off x="9378043" y="2425657"/>
              <a:ext cx="8791574" cy="5438774"/>
            </a:xfrm>
            <a:prstGeom prst="rect">
              <a:avLst/>
            </a:prstGeom>
            <a:noFill/>
            <a:ln>
              <a:noFill/>
            </a:ln>
          </p:spPr>
        </p:pic>
      </p:grpSp>
      <p:sp>
        <p:nvSpPr>
          <p:cNvPr id="217" name="Google Shape;217;p12"/>
          <p:cNvSpPr txBox="1"/>
          <p:nvPr/>
        </p:nvSpPr>
        <p:spPr>
          <a:xfrm>
            <a:off x="690403" y="1078030"/>
            <a:ext cx="8082915" cy="8140700"/>
          </a:xfrm>
          <a:prstGeom prst="rect">
            <a:avLst/>
          </a:prstGeom>
          <a:noFill/>
          <a:ln>
            <a:noFill/>
          </a:ln>
        </p:spPr>
        <p:txBody>
          <a:bodyPr spcFirstLastPara="1" wrap="square" lIns="0" tIns="12700" rIns="0" bIns="0" anchor="t" anchorCtr="0">
            <a:spAutoFit/>
          </a:bodyPr>
          <a:lstStyle/>
          <a:p>
            <a:pPr marL="12700" marR="5080" lvl="0" indent="0" algn="just" rtl="0">
              <a:lnSpc>
                <a:spcPct val="140900"/>
              </a:lnSpc>
              <a:spcBef>
                <a:spcPts val="0"/>
              </a:spcBef>
              <a:spcAft>
                <a:spcPts val="0"/>
              </a:spcAft>
              <a:buNone/>
            </a:pPr>
            <a:r>
              <a:rPr lang="en-US" sz="3150" dirty="0">
                <a:solidFill>
                  <a:schemeClr val="dk1"/>
                </a:solidFill>
                <a:latin typeface="Cambria"/>
                <a:ea typeface="Cambria"/>
                <a:cs typeface="Cambria"/>
                <a:sym typeface="Cambria"/>
              </a:rPr>
              <a:t>-The specified buying price range, ranging from  TND 1.96 to 16.7, signifies a deliberate  concentration on </a:t>
            </a:r>
            <a:r>
              <a:rPr lang="en-US" sz="3150" b="1" dirty="0">
                <a:solidFill>
                  <a:srgbClr val="2D8BB9"/>
                </a:solidFill>
                <a:latin typeface="Cambria"/>
                <a:ea typeface="Cambria"/>
                <a:cs typeface="Cambria"/>
                <a:sym typeface="Cambria"/>
              </a:rPr>
              <a:t>smaller and medium-sized  companies.</a:t>
            </a:r>
            <a:endParaRPr sz="3150" dirty="0">
              <a:solidFill>
                <a:schemeClr val="dk1"/>
              </a:solidFill>
              <a:latin typeface="Cambria"/>
              <a:ea typeface="Cambria"/>
              <a:cs typeface="Cambria"/>
              <a:sym typeface="Cambria"/>
            </a:endParaRPr>
          </a:p>
          <a:p>
            <a:pPr marL="12700" marR="5080" lvl="0" indent="0" algn="just" rtl="0">
              <a:lnSpc>
                <a:spcPct val="169206"/>
              </a:lnSpc>
              <a:spcBef>
                <a:spcPts val="430"/>
              </a:spcBef>
              <a:spcAft>
                <a:spcPts val="0"/>
              </a:spcAft>
              <a:buNone/>
            </a:pPr>
            <a:r>
              <a:rPr lang="en-US" sz="3150" dirty="0">
                <a:solidFill>
                  <a:schemeClr val="dk1"/>
                </a:solidFill>
                <a:latin typeface="Cambria"/>
                <a:ea typeface="Cambria"/>
                <a:cs typeface="Cambria"/>
                <a:sym typeface="Cambria"/>
              </a:rPr>
              <a:t>-</a:t>
            </a:r>
            <a:r>
              <a:rPr lang="en-US" sz="3150" dirty="0">
                <a:solidFill>
                  <a:srgbClr val="2D8BB9"/>
                </a:solidFill>
                <a:latin typeface="Cambria"/>
                <a:ea typeface="Cambria"/>
                <a:cs typeface="Cambria"/>
                <a:sym typeface="Cambria"/>
              </a:rPr>
              <a:t>SOTUMAG leads with an 11-day holding period</a:t>
            </a:r>
            <a:r>
              <a:rPr lang="en-US" sz="3150" dirty="0">
                <a:solidFill>
                  <a:schemeClr val="dk1"/>
                </a:solidFill>
                <a:latin typeface="Cambria"/>
                <a:ea typeface="Cambria"/>
                <a:cs typeface="Cambria"/>
                <a:sym typeface="Cambria"/>
              </a:rPr>
              <a:t>,  followed by SAM at 10 days. TPR and MPBS  share the third spot with a 9-day holding period  each.</a:t>
            </a:r>
            <a:endParaRPr sz="3150" dirty="0">
              <a:solidFill>
                <a:schemeClr val="dk1"/>
              </a:solidFill>
              <a:latin typeface="Cambria"/>
              <a:ea typeface="Cambria"/>
              <a:cs typeface="Cambria"/>
              <a:sym typeface="Cambria"/>
            </a:endParaRPr>
          </a:p>
          <a:p>
            <a:pPr marL="12700" marR="0" lvl="0" indent="0" algn="just" rtl="0">
              <a:lnSpc>
                <a:spcPct val="100000"/>
              </a:lnSpc>
              <a:spcBef>
                <a:spcPts val="1095"/>
              </a:spcBef>
              <a:spcAft>
                <a:spcPts val="0"/>
              </a:spcAft>
              <a:buNone/>
            </a:pPr>
            <a:r>
              <a:rPr lang="en-US" sz="3150" dirty="0">
                <a:solidFill>
                  <a:schemeClr val="dk1"/>
                </a:solidFill>
                <a:latin typeface="Cambria"/>
                <a:ea typeface="Cambria"/>
                <a:cs typeface="Cambria"/>
                <a:sym typeface="Cambria"/>
              </a:rPr>
              <a:t>-This  comprehensive  portfolio  construction</a:t>
            </a:r>
            <a:endParaRPr sz="3150" dirty="0">
              <a:solidFill>
                <a:schemeClr val="dk1"/>
              </a:solidFill>
              <a:latin typeface="Cambria"/>
              <a:ea typeface="Cambria"/>
              <a:cs typeface="Cambria"/>
              <a:sym typeface="Cambria"/>
            </a:endParaRPr>
          </a:p>
          <a:p>
            <a:pPr marL="12700" marR="5080" lvl="0" indent="0" algn="just" rtl="0">
              <a:lnSpc>
                <a:spcPct val="168888"/>
              </a:lnSpc>
              <a:spcBef>
                <a:spcPts val="240"/>
              </a:spcBef>
              <a:spcAft>
                <a:spcPts val="0"/>
              </a:spcAft>
              <a:buNone/>
            </a:pPr>
            <a:r>
              <a:rPr lang="en-US" sz="3150" dirty="0">
                <a:solidFill>
                  <a:schemeClr val="dk1"/>
                </a:solidFill>
                <a:latin typeface="Cambria"/>
                <a:ea typeface="Cambria"/>
                <a:cs typeface="Cambria"/>
                <a:sym typeface="Cambria"/>
              </a:rPr>
              <a:t>reflects a balanced strategy at the intersection of  </a:t>
            </a:r>
            <a:r>
              <a:rPr lang="en-US" sz="3150" b="1" dirty="0">
                <a:solidFill>
                  <a:srgbClr val="2D8BB9"/>
                </a:solidFill>
                <a:latin typeface="Cambria"/>
                <a:ea typeface="Cambria"/>
                <a:cs typeface="Cambria"/>
                <a:sym typeface="Cambria"/>
              </a:rPr>
              <a:t>risk management, growth potential, and  diligent analysis.</a:t>
            </a:r>
            <a:endParaRPr sz="3150" dirty="0">
              <a:solidFill>
                <a:schemeClr val="dk1"/>
              </a:solidFill>
              <a:latin typeface="Cambria"/>
              <a:ea typeface="Cambria"/>
              <a:cs typeface="Cambria"/>
              <a:sym typeface="Cambri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221"/>
        <p:cNvGrpSpPr/>
        <p:nvPr/>
      </p:nvGrpSpPr>
      <p:grpSpPr>
        <a:xfrm>
          <a:off x="0" y="0"/>
          <a:ext cx="0" cy="0"/>
          <a:chOff x="0" y="0"/>
          <a:chExt cx="0" cy="0"/>
        </a:xfrm>
      </p:grpSpPr>
      <p:pic>
        <p:nvPicPr>
          <p:cNvPr id="222" name="Google Shape;222;p13"/>
          <p:cNvPicPr preferRelativeResize="0"/>
          <p:nvPr/>
        </p:nvPicPr>
        <p:blipFill rotWithShape="1">
          <a:blip r:embed="rId3">
            <a:alphaModFix/>
          </a:blip>
          <a:srcRect/>
          <a:stretch/>
        </p:blipFill>
        <p:spPr>
          <a:xfrm>
            <a:off x="0" y="0"/>
            <a:ext cx="18287999" cy="10286999"/>
          </a:xfrm>
          <a:prstGeom prst="rect">
            <a:avLst/>
          </a:prstGeom>
          <a:noFill/>
          <a:ln>
            <a:noFill/>
          </a:ln>
        </p:spPr>
      </p:pic>
      <p:grpSp>
        <p:nvGrpSpPr>
          <p:cNvPr id="223" name="Google Shape;223;p13"/>
          <p:cNvGrpSpPr/>
          <p:nvPr/>
        </p:nvGrpSpPr>
        <p:grpSpPr>
          <a:xfrm>
            <a:off x="16084815" y="0"/>
            <a:ext cx="2203483" cy="1731557"/>
            <a:chOff x="16084815" y="0"/>
            <a:chExt cx="2203483" cy="1731557"/>
          </a:xfrm>
        </p:grpSpPr>
        <p:sp>
          <p:nvSpPr>
            <p:cNvPr id="224" name="Google Shape;224;p13"/>
            <p:cNvSpPr/>
            <p:nvPr/>
          </p:nvSpPr>
          <p:spPr>
            <a:xfrm>
              <a:off x="16769378" y="0"/>
              <a:ext cx="1518920" cy="1492250"/>
            </a:xfrm>
            <a:custGeom>
              <a:avLst/>
              <a:gdLst/>
              <a:ahLst/>
              <a:cxnLst/>
              <a:rect l="l" t="t" r="r" b="b"/>
              <a:pathLst>
                <a:path w="1518919" h="1492250" extrusionOk="0">
                  <a:moveTo>
                    <a:pt x="1518620" y="1491988"/>
                  </a:moveTo>
                  <a:lnTo>
                    <a:pt x="0" y="1491988"/>
                  </a:lnTo>
                  <a:lnTo>
                    <a:pt x="0" y="0"/>
                  </a:lnTo>
                  <a:lnTo>
                    <a:pt x="1518620" y="0"/>
                  </a:lnTo>
                  <a:lnTo>
                    <a:pt x="1518620" y="1491988"/>
                  </a:lnTo>
                  <a:close/>
                </a:path>
              </a:pathLst>
            </a:custGeom>
            <a:solidFill>
              <a:srgbClr val="0D0D6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5" name="Google Shape;225;p13"/>
            <p:cNvSpPr/>
            <p:nvPr/>
          </p:nvSpPr>
          <p:spPr>
            <a:xfrm>
              <a:off x="16084815" y="326302"/>
              <a:ext cx="1369695" cy="1405255"/>
            </a:xfrm>
            <a:custGeom>
              <a:avLst/>
              <a:gdLst/>
              <a:ahLst/>
              <a:cxnLst/>
              <a:rect l="l" t="t" r="r" b="b"/>
              <a:pathLst>
                <a:path w="1369694" h="1405255" extrusionOk="0">
                  <a:moveTo>
                    <a:pt x="1369125" y="1404794"/>
                  </a:moveTo>
                  <a:lnTo>
                    <a:pt x="0" y="1404794"/>
                  </a:lnTo>
                  <a:lnTo>
                    <a:pt x="0" y="0"/>
                  </a:lnTo>
                  <a:lnTo>
                    <a:pt x="1369125" y="0"/>
                  </a:lnTo>
                  <a:lnTo>
                    <a:pt x="1369125" y="1404794"/>
                  </a:lnTo>
                  <a:close/>
                </a:path>
              </a:pathLst>
            </a:custGeom>
            <a:solidFill>
              <a:srgbClr val="949CAC">
                <a:alpha val="54901"/>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26" name="Google Shape;226;p13"/>
          <p:cNvSpPr/>
          <p:nvPr/>
        </p:nvSpPr>
        <p:spPr>
          <a:xfrm>
            <a:off x="2986151" y="2136545"/>
            <a:ext cx="2012314" cy="38100"/>
          </a:xfrm>
          <a:custGeom>
            <a:avLst/>
            <a:gdLst/>
            <a:ahLst/>
            <a:cxnLst/>
            <a:rect l="l" t="t" r="r" b="b"/>
            <a:pathLst>
              <a:path w="2012314" h="38100" extrusionOk="0">
                <a:moveTo>
                  <a:pt x="2012264" y="0"/>
                </a:moveTo>
                <a:lnTo>
                  <a:pt x="1903044" y="0"/>
                </a:lnTo>
                <a:lnTo>
                  <a:pt x="0" y="0"/>
                </a:lnTo>
                <a:lnTo>
                  <a:pt x="0" y="38100"/>
                </a:lnTo>
                <a:lnTo>
                  <a:pt x="1903044" y="38100"/>
                </a:lnTo>
                <a:lnTo>
                  <a:pt x="2012264" y="38100"/>
                </a:lnTo>
                <a:lnTo>
                  <a:pt x="2012264" y="0"/>
                </a:lnTo>
                <a:close/>
              </a:path>
            </a:pathLst>
          </a:custGeom>
          <a:solidFill>
            <a:srgbClr val="0A2E6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27" name="Google Shape;227;p13"/>
          <p:cNvPicPr preferRelativeResize="0"/>
          <p:nvPr/>
        </p:nvPicPr>
        <p:blipFill rotWithShape="1">
          <a:blip r:embed="rId4">
            <a:alphaModFix/>
          </a:blip>
          <a:srcRect/>
          <a:stretch/>
        </p:blipFill>
        <p:spPr>
          <a:xfrm>
            <a:off x="550549" y="2536584"/>
            <a:ext cx="104775" cy="104774"/>
          </a:xfrm>
          <a:prstGeom prst="rect">
            <a:avLst/>
          </a:prstGeom>
          <a:noFill/>
          <a:ln>
            <a:noFill/>
          </a:ln>
        </p:spPr>
      </p:pic>
      <p:pic>
        <p:nvPicPr>
          <p:cNvPr id="228" name="Google Shape;228;p13"/>
          <p:cNvPicPr preferRelativeResize="0"/>
          <p:nvPr/>
        </p:nvPicPr>
        <p:blipFill rotWithShape="1">
          <a:blip r:embed="rId4">
            <a:alphaModFix/>
          </a:blip>
          <a:srcRect/>
          <a:stretch/>
        </p:blipFill>
        <p:spPr>
          <a:xfrm>
            <a:off x="550549" y="4222509"/>
            <a:ext cx="104775" cy="104774"/>
          </a:xfrm>
          <a:prstGeom prst="rect">
            <a:avLst/>
          </a:prstGeom>
          <a:noFill/>
          <a:ln>
            <a:noFill/>
          </a:ln>
        </p:spPr>
      </p:pic>
      <p:pic>
        <p:nvPicPr>
          <p:cNvPr id="229" name="Google Shape;229;p13"/>
          <p:cNvPicPr preferRelativeResize="0"/>
          <p:nvPr/>
        </p:nvPicPr>
        <p:blipFill rotWithShape="1">
          <a:blip r:embed="rId5">
            <a:alphaModFix/>
          </a:blip>
          <a:srcRect/>
          <a:stretch/>
        </p:blipFill>
        <p:spPr>
          <a:xfrm>
            <a:off x="550549" y="5346459"/>
            <a:ext cx="104775" cy="104774"/>
          </a:xfrm>
          <a:prstGeom prst="rect">
            <a:avLst/>
          </a:prstGeom>
          <a:noFill/>
          <a:ln>
            <a:noFill/>
          </a:ln>
        </p:spPr>
      </p:pic>
      <p:sp>
        <p:nvSpPr>
          <p:cNvPr id="230" name="Google Shape;230;p13"/>
          <p:cNvSpPr/>
          <p:nvPr/>
        </p:nvSpPr>
        <p:spPr>
          <a:xfrm>
            <a:off x="3432797" y="7013346"/>
            <a:ext cx="2012314" cy="38100"/>
          </a:xfrm>
          <a:custGeom>
            <a:avLst/>
            <a:gdLst/>
            <a:ahLst/>
            <a:cxnLst/>
            <a:rect l="l" t="t" r="r" b="b"/>
            <a:pathLst>
              <a:path w="2012314" h="38100" extrusionOk="0">
                <a:moveTo>
                  <a:pt x="2012251" y="0"/>
                </a:moveTo>
                <a:lnTo>
                  <a:pt x="1903044" y="0"/>
                </a:lnTo>
                <a:lnTo>
                  <a:pt x="0" y="0"/>
                </a:lnTo>
                <a:lnTo>
                  <a:pt x="0" y="38100"/>
                </a:lnTo>
                <a:lnTo>
                  <a:pt x="1903044" y="38100"/>
                </a:lnTo>
                <a:lnTo>
                  <a:pt x="2012251" y="38100"/>
                </a:lnTo>
                <a:lnTo>
                  <a:pt x="2012251" y="0"/>
                </a:lnTo>
                <a:close/>
              </a:path>
            </a:pathLst>
          </a:custGeom>
          <a:solidFill>
            <a:srgbClr val="0A2E6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31" name="Google Shape;231;p13"/>
          <p:cNvPicPr preferRelativeResize="0"/>
          <p:nvPr/>
        </p:nvPicPr>
        <p:blipFill rotWithShape="1">
          <a:blip r:embed="rId5">
            <a:alphaModFix/>
          </a:blip>
          <a:srcRect/>
          <a:stretch/>
        </p:blipFill>
        <p:spPr>
          <a:xfrm>
            <a:off x="550549" y="7413384"/>
            <a:ext cx="104775" cy="104774"/>
          </a:xfrm>
          <a:prstGeom prst="rect">
            <a:avLst/>
          </a:prstGeom>
          <a:noFill/>
          <a:ln>
            <a:noFill/>
          </a:ln>
        </p:spPr>
      </p:pic>
      <p:pic>
        <p:nvPicPr>
          <p:cNvPr id="232" name="Google Shape;232;p13"/>
          <p:cNvPicPr preferRelativeResize="0"/>
          <p:nvPr/>
        </p:nvPicPr>
        <p:blipFill rotWithShape="1">
          <a:blip r:embed="rId5">
            <a:alphaModFix/>
          </a:blip>
          <a:srcRect/>
          <a:stretch/>
        </p:blipFill>
        <p:spPr>
          <a:xfrm>
            <a:off x="550549" y="8537333"/>
            <a:ext cx="104775" cy="104774"/>
          </a:xfrm>
          <a:prstGeom prst="rect">
            <a:avLst/>
          </a:prstGeom>
          <a:noFill/>
          <a:ln>
            <a:noFill/>
          </a:ln>
        </p:spPr>
      </p:pic>
      <p:pic>
        <p:nvPicPr>
          <p:cNvPr id="233" name="Google Shape;233;p13"/>
          <p:cNvPicPr preferRelativeResize="0"/>
          <p:nvPr/>
        </p:nvPicPr>
        <p:blipFill rotWithShape="1">
          <a:blip r:embed="rId5">
            <a:alphaModFix/>
          </a:blip>
          <a:srcRect/>
          <a:stretch/>
        </p:blipFill>
        <p:spPr>
          <a:xfrm>
            <a:off x="550549" y="9661283"/>
            <a:ext cx="104775" cy="104774"/>
          </a:xfrm>
          <a:prstGeom prst="rect">
            <a:avLst/>
          </a:prstGeom>
          <a:noFill/>
          <a:ln>
            <a:noFill/>
          </a:ln>
        </p:spPr>
      </p:pic>
      <p:sp>
        <p:nvSpPr>
          <p:cNvPr id="234" name="Google Shape;234;p13"/>
          <p:cNvSpPr txBox="1"/>
          <p:nvPr/>
        </p:nvSpPr>
        <p:spPr>
          <a:xfrm>
            <a:off x="210499" y="1314442"/>
            <a:ext cx="17867100" cy="9018600"/>
          </a:xfrm>
          <a:prstGeom prst="rect">
            <a:avLst/>
          </a:prstGeom>
          <a:noFill/>
          <a:ln>
            <a:noFill/>
          </a:ln>
        </p:spPr>
        <p:txBody>
          <a:bodyPr spcFirstLastPara="1" wrap="square" lIns="0" tIns="180325" rIns="0" bIns="0" anchor="t" anchorCtr="0">
            <a:spAutoFit/>
          </a:bodyPr>
          <a:lstStyle/>
          <a:p>
            <a:pPr marL="12700" marR="0" lvl="0" indent="0" algn="just" rtl="0">
              <a:lnSpc>
                <a:spcPct val="100000"/>
              </a:lnSpc>
              <a:spcBef>
                <a:spcPts val="0"/>
              </a:spcBef>
              <a:spcAft>
                <a:spcPts val="0"/>
              </a:spcAft>
              <a:buNone/>
            </a:pPr>
            <a:r>
              <a:rPr lang="en-US" sz="3150" b="1" dirty="0">
                <a:solidFill>
                  <a:srgbClr val="0A2E65"/>
                </a:solidFill>
                <a:latin typeface="Cambria"/>
                <a:ea typeface="Cambria"/>
                <a:cs typeface="Cambria"/>
                <a:sym typeface="Cambria"/>
              </a:rPr>
              <a:t>First Portfolio (Dec 11-20):</a:t>
            </a:r>
            <a:endParaRPr sz="3150" b="1" dirty="0">
              <a:solidFill>
                <a:srgbClr val="0A2E65"/>
              </a:solidFill>
              <a:latin typeface="Cambria"/>
              <a:ea typeface="Cambria"/>
              <a:cs typeface="Cambria"/>
              <a:sym typeface="Cambria"/>
            </a:endParaRPr>
          </a:p>
          <a:p>
            <a:pPr marL="614045" marR="5080" lvl="0" indent="0" algn="just" rtl="0">
              <a:lnSpc>
                <a:spcPct val="134100"/>
              </a:lnSpc>
              <a:spcBef>
                <a:spcPts val="70"/>
              </a:spcBef>
              <a:spcAft>
                <a:spcPts val="0"/>
              </a:spcAft>
              <a:buNone/>
            </a:pPr>
            <a:r>
              <a:rPr lang="en-US" sz="2750" b="1" dirty="0">
                <a:solidFill>
                  <a:schemeClr val="dk1"/>
                </a:solidFill>
                <a:latin typeface="Cambria"/>
                <a:ea typeface="Cambria"/>
                <a:cs typeface="Cambria"/>
                <a:sym typeface="Cambria"/>
              </a:rPr>
              <a:t>On December 11, we initiated the investment phase, purchasing stocks of MPBS, SAM, and SOTUMAG based on  technical analysis. On December 12, we added TPR and Carthage Cement to our portfolio using the same  approach. Holding these stocks until December 20.</a:t>
            </a:r>
            <a:endParaRPr sz="2750" dirty="0">
              <a:solidFill>
                <a:schemeClr val="dk1"/>
              </a:solidFill>
              <a:latin typeface="Cambria"/>
              <a:ea typeface="Cambria"/>
              <a:cs typeface="Cambria"/>
              <a:sym typeface="Cambria"/>
            </a:endParaRPr>
          </a:p>
          <a:p>
            <a:pPr marL="614045" marR="5080" lvl="0" indent="0" algn="just" rtl="0">
              <a:lnSpc>
                <a:spcPct val="134100"/>
              </a:lnSpc>
              <a:spcBef>
                <a:spcPts val="0"/>
              </a:spcBef>
              <a:spcAft>
                <a:spcPts val="0"/>
              </a:spcAft>
              <a:buNone/>
            </a:pPr>
            <a:r>
              <a:rPr lang="en-US" sz="2750" b="1" dirty="0">
                <a:solidFill>
                  <a:srgbClr val="37751C"/>
                </a:solidFill>
                <a:latin typeface="Cambria"/>
                <a:ea typeface="Cambria"/>
                <a:cs typeface="Cambria"/>
                <a:sym typeface="Cambria"/>
              </a:rPr>
              <a:t>SAM stood out in the first portfolio, reaching a peak return of +6.7% on December 14 &amp; 15 but later declining  to +4%. Despite our overconfidence, we sold SAM on December 21 for a profit at 4.4, having bought it at 4.2.</a:t>
            </a:r>
            <a:endParaRPr sz="2750" dirty="0">
              <a:solidFill>
                <a:schemeClr val="dk1"/>
              </a:solidFill>
              <a:latin typeface="Cambria"/>
              <a:ea typeface="Cambria"/>
              <a:cs typeface="Cambria"/>
              <a:sym typeface="Cambria"/>
            </a:endParaRPr>
          </a:p>
          <a:p>
            <a:pPr marL="614045" marR="5080" lvl="0" indent="0" algn="just" rtl="0">
              <a:lnSpc>
                <a:spcPct val="134100"/>
              </a:lnSpc>
              <a:spcBef>
                <a:spcPts val="0"/>
              </a:spcBef>
              <a:spcAft>
                <a:spcPts val="0"/>
              </a:spcAft>
              <a:buNone/>
            </a:pPr>
            <a:r>
              <a:rPr lang="en-US" sz="2750" b="1" dirty="0">
                <a:solidFill>
                  <a:srgbClr val="BF0000"/>
                </a:solidFill>
                <a:latin typeface="Cambria"/>
                <a:ea typeface="Cambria"/>
                <a:cs typeface="Cambria"/>
                <a:sym typeface="Cambria"/>
              </a:rPr>
              <a:t>Carthage Cement, however, proved to be the least successful investment, with its return dropping until we sold  it for 1.88 per stock, having purchased it for 1.96.</a:t>
            </a:r>
            <a:endParaRPr sz="2750" dirty="0">
              <a:solidFill>
                <a:schemeClr val="dk1"/>
              </a:solidFill>
              <a:latin typeface="Cambria"/>
              <a:ea typeface="Cambria"/>
              <a:cs typeface="Cambria"/>
              <a:sym typeface="Cambria"/>
            </a:endParaRPr>
          </a:p>
          <a:p>
            <a:pPr marL="0" marR="0" lvl="0" indent="0" algn="l" rtl="0">
              <a:lnSpc>
                <a:spcPct val="100000"/>
              </a:lnSpc>
              <a:spcBef>
                <a:spcPts val="0"/>
              </a:spcBef>
              <a:spcAft>
                <a:spcPts val="0"/>
              </a:spcAft>
              <a:buNone/>
            </a:pPr>
            <a:endParaRPr sz="3050" dirty="0">
              <a:solidFill>
                <a:schemeClr val="dk1"/>
              </a:solidFill>
              <a:latin typeface="Cambria"/>
              <a:ea typeface="Cambria"/>
              <a:cs typeface="Cambria"/>
              <a:sym typeface="Cambria"/>
            </a:endParaRPr>
          </a:p>
          <a:p>
            <a:pPr marL="12700" marR="0" lvl="0" indent="0" algn="l" rtl="0">
              <a:lnSpc>
                <a:spcPct val="100000"/>
              </a:lnSpc>
              <a:spcBef>
                <a:spcPts val="0"/>
              </a:spcBef>
              <a:spcAft>
                <a:spcPts val="0"/>
              </a:spcAft>
              <a:buNone/>
            </a:pPr>
            <a:r>
              <a:rPr lang="en-US" sz="3150" b="1" u="sng" dirty="0">
                <a:solidFill>
                  <a:srgbClr val="0A2E65"/>
                </a:solidFill>
                <a:latin typeface="Cambria"/>
                <a:ea typeface="Cambria"/>
                <a:cs typeface="Cambria"/>
                <a:sym typeface="Cambria"/>
              </a:rPr>
              <a:t>Second Portfolio</a:t>
            </a:r>
            <a:r>
              <a:rPr lang="en-US" sz="3150" b="1" dirty="0">
                <a:solidFill>
                  <a:srgbClr val="0A2E65"/>
                </a:solidFill>
                <a:latin typeface="Cambria"/>
                <a:ea typeface="Cambria"/>
                <a:cs typeface="Cambria"/>
                <a:sym typeface="Cambria"/>
              </a:rPr>
              <a:t> (Dec 22-26):</a:t>
            </a:r>
            <a:endParaRPr sz="3150" dirty="0">
              <a:solidFill>
                <a:schemeClr val="dk1"/>
              </a:solidFill>
              <a:latin typeface="Cambria"/>
              <a:ea typeface="Cambria"/>
              <a:cs typeface="Cambria"/>
              <a:sym typeface="Cambria"/>
            </a:endParaRPr>
          </a:p>
          <a:p>
            <a:pPr marL="614045" marR="5080" lvl="0" indent="0" algn="l" rtl="0">
              <a:lnSpc>
                <a:spcPct val="134100"/>
              </a:lnSpc>
              <a:spcBef>
                <a:spcPts val="70"/>
              </a:spcBef>
              <a:spcAft>
                <a:spcPts val="0"/>
              </a:spcAft>
              <a:buNone/>
            </a:pPr>
            <a:r>
              <a:rPr lang="en-US" sz="2750" b="1" dirty="0">
                <a:solidFill>
                  <a:schemeClr val="dk1"/>
                </a:solidFill>
                <a:latin typeface="Cambria"/>
                <a:ea typeface="Cambria"/>
                <a:cs typeface="Cambria"/>
                <a:sym typeface="Cambria"/>
              </a:rPr>
              <a:t>On December 22, we restructured our portfolio, acquiring </a:t>
            </a:r>
            <a:r>
              <a:rPr lang="en-US" sz="2750" b="1" dirty="0" err="1">
                <a:solidFill>
                  <a:schemeClr val="dk1"/>
                </a:solidFill>
                <a:latin typeface="Cambria"/>
                <a:ea typeface="Cambria"/>
                <a:cs typeface="Cambria"/>
                <a:sym typeface="Cambria"/>
              </a:rPr>
              <a:t>Attijari</a:t>
            </a:r>
            <a:r>
              <a:rPr lang="en-US" sz="2750" b="1" dirty="0">
                <a:solidFill>
                  <a:schemeClr val="dk1"/>
                </a:solidFill>
                <a:latin typeface="Cambria"/>
                <a:ea typeface="Cambria"/>
                <a:cs typeface="Cambria"/>
                <a:sym typeface="Cambria"/>
              </a:rPr>
              <a:t> Leasing, BH Bank, and </a:t>
            </a:r>
            <a:r>
              <a:rPr lang="en-US" sz="2750" b="1" dirty="0" err="1">
                <a:solidFill>
                  <a:schemeClr val="dk1"/>
                </a:solidFill>
                <a:latin typeface="Cambria"/>
                <a:ea typeface="Cambria"/>
                <a:cs typeface="Cambria"/>
                <a:sym typeface="Cambria"/>
              </a:rPr>
              <a:t>Ennakl</a:t>
            </a:r>
            <a:r>
              <a:rPr lang="en-US" sz="2750" b="1" dirty="0">
                <a:solidFill>
                  <a:schemeClr val="dk1"/>
                </a:solidFill>
                <a:latin typeface="Cambria"/>
                <a:ea typeface="Cambria"/>
                <a:cs typeface="Cambria"/>
                <a:sym typeface="Cambria"/>
              </a:rPr>
              <a:t> Automobiles  based on technical analysis.</a:t>
            </a:r>
            <a:endParaRPr sz="2750" dirty="0">
              <a:solidFill>
                <a:schemeClr val="dk1"/>
              </a:solidFill>
              <a:latin typeface="Cambria"/>
              <a:ea typeface="Cambria"/>
              <a:cs typeface="Cambria"/>
              <a:sym typeface="Cambria"/>
            </a:endParaRPr>
          </a:p>
          <a:p>
            <a:pPr marL="614045" marR="5080" lvl="0" indent="0" algn="l" rtl="0">
              <a:lnSpc>
                <a:spcPct val="134100"/>
              </a:lnSpc>
              <a:spcBef>
                <a:spcPts val="0"/>
              </a:spcBef>
              <a:spcAft>
                <a:spcPts val="0"/>
              </a:spcAft>
              <a:buNone/>
            </a:pPr>
            <a:r>
              <a:rPr lang="en-US" sz="2750" b="1" dirty="0" err="1">
                <a:solidFill>
                  <a:srgbClr val="37751C"/>
                </a:solidFill>
                <a:latin typeface="Cambria"/>
                <a:ea typeface="Cambria"/>
                <a:cs typeface="Cambria"/>
                <a:sym typeface="Cambria"/>
              </a:rPr>
              <a:t>Attijari</a:t>
            </a:r>
            <a:r>
              <a:rPr lang="en-US" sz="2750" b="1" dirty="0">
                <a:solidFill>
                  <a:srgbClr val="37751C"/>
                </a:solidFill>
                <a:latin typeface="Cambria"/>
                <a:ea typeface="Cambria"/>
                <a:cs typeface="Cambria"/>
                <a:sym typeface="Cambria"/>
              </a:rPr>
              <a:t> Leasing shone in the second portfolio, initially showing a negative return that improved on December  26, reaching +4.072% and yielding a revenue of 3.4dt.</a:t>
            </a:r>
            <a:endParaRPr sz="2750" dirty="0">
              <a:solidFill>
                <a:schemeClr val="dk1"/>
              </a:solidFill>
              <a:latin typeface="Cambria"/>
              <a:ea typeface="Cambria"/>
              <a:cs typeface="Cambria"/>
              <a:sym typeface="Cambria"/>
            </a:endParaRPr>
          </a:p>
          <a:p>
            <a:pPr marL="614045" marR="0" lvl="0" indent="0" algn="l" rtl="0">
              <a:lnSpc>
                <a:spcPct val="100000"/>
              </a:lnSpc>
              <a:spcBef>
                <a:spcPts val="1125"/>
              </a:spcBef>
              <a:spcAft>
                <a:spcPts val="0"/>
              </a:spcAft>
              <a:buNone/>
            </a:pPr>
            <a:r>
              <a:rPr lang="en-US" sz="2750" b="1" dirty="0">
                <a:solidFill>
                  <a:schemeClr val="dk1"/>
                </a:solidFill>
                <a:latin typeface="Cambria"/>
                <a:ea typeface="Cambria"/>
                <a:cs typeface="Cambria"/>
                <a:sym typeface="Cambria"/>
              </a:rPr>
              <a:t>On December 26, we placed limit sell orders on the stocks of the second portfolio.</a:t>
            </a:r>
            <a:endParaRPr sz="2750" dirty="0">
              <a:solidFill>
                <a:schemeClr val="dk1"/>
              </a:solidFill>
              <a:latin typeface="Cambria"/>
              <a:ea typeface="Cambria"/>
              <a:cs typeface="Cambria"/>
              <a:sym typeface="Cambria"/>
            </a:endParaRPr>
          </a:p>
        </p:txBody>
      </p:sp>
      <p:sp>
        <p:nvSpPr>
          <p:cNvPr id="235" name="Google Shape;235;p13"/>
          <p:cNvSpPr/>
          <p:nvPr/>
        </p:nvSpPr>
        <p:spPr>
          <a:xfrm>
            <a:off x="2146058" y="1314450"/>
            <a:ext cx="7654925" cy="66675"/>
          </a:xfrm>
          <a:custGeom>
            <a:avLst/>
            <a:gdLst/>
            <a:ahLst/>
            <a:cxnLst/>
            <a:rect l="l" t="t" r="r" b="b"/>
            <a:pathLst>
              <a:path w="7654925" h="66675" extrusionOk="0">
                <a:moveTo>
                  <a:pt x="7654790" y="66674"/>
                </a:moveTo>
                <a:lnTo>
                  <a:pt x="0" y="66674"/>
                </a:lnTo>
                <a:lnTo>
                  <a:pt x="0" y="0"/>
                </a:lnTo>
                <a:lnTo>
                  <a:pt x="7654790" y="0"/>
                </a:lnTo>
                <a:lnTo>
                  <a:pt x="7654790" y="66674"/>
                </a:lnTo>
                <a:close/>
              </a:path>
            </a:pathLst>
          </a:custGeom>
          <a:solidFill>
            <a:srgbClr val="0C0CA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6" name="Google Shape;236;p13"/>
          <p:cNvSpPr/>
          <p:nvPr/>
        </p:nvSpPr>
        <p:spPr>
          <a:xfrm>
            <a:off x="10087102" y="1314462"/>
            <a:ext cx="4199255" cy="66675"/>
          </a:xfrm>
          <a:custGeom>
            <a:avLst/>
            <a:gdLst/>
            <a:ahLst/>
            <a:cxnLst/>
            <a:rect l="l" t="t" r="r" b="b"/>
            <a:pathLst>
              <a:path w="4199255" h="66675" extrusionOk="0">
                <a:moveTo>
                  <a:pt x="4198861" y="0"/>
                </a:moveTo>
                <a:lnTo>
                  <a:pt x="4131233" y="0"/>
                </a:lnTo>
                <a:lnTo>
                  <a:pt x="0" y="0"/>
                </a:lnTo>
                <a:lnTo>
                  <a:pt x="0" y="66675"/>
                </a:lnTo>
                <a:lnTo>
                  <a:pt x="4131233" y="66675"/>
                </a:lnTo>
                <a:lnTo>
                  <a:pt x="4198861" y="66675"/>
                </a:lnTo>
                <a:lnTo>
                  <a:pt x="4198861" y="0"/>
                </a:lnTo>
                <a:close/>
              </a:path>
            </a:pathLst>
          </a:custGeom>
          <a:solidFill>
            <a:srgbClr val="0C0CA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7" name="Google Shape;237;p13"/>
          <p:cNvSpPr txBox="1">
            <a:spLocks noGrp="1"/>
          </p:cNvSpPr>
          <p:nvPr>
            <p:ph type="title"/>
          </p:nvPr>
        </p:nvSpPr>
        <p:spPr>
          <a:xfrm>
            <a:off x="2295158" y="308856"/>
            <a:ext cx="12112500" cy="8595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PORTFOLIO	REVIEW	(DEC	11-26)</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241"/>
        <p:cNvGrpSpPr/>
        <p:nvPr/>
      </p:nvGrpSpPr>
      <p:grpSpPr>
        <a:xfrm>
          <a:off x="0" y="0"/>
          <a:ext cx="0" cy="0"/>
          <a:chOff x="0" y="0"/>
          <a:chExt cx="0" cy="0"/>
        </a:xfrm>
      </p:grpSpPr>
      <p:pic>
        <p:nvPicPr>
          <p:cNvPr id="242" name="Google Shape;242;p14"/>
          <p:cNvPicPr preferRelativeResize="0"/>
          <p:nvPr/>
        </p:nvPicPr>
        <p:blipFill rotWithShape="1">
          <a:blip r:embed="rId3">
            <a:alphaModFix/>
          </a:blip>
          <a:srcRect/>
          <a:stretch/>
        </p:blipFill>
        <p:spPr>
          <a:xfrm>
            <a:off x="0" y="0"/>
            <a:ext cx="18287999" cy="10286999"/>
          </a:xfrm>
          <a:prstGeom prst="rect">
            <a:avLst/>
          </a:prstGeom>
          <a:noFill/>
          <a:ln>
            <a:noFill/>
          </a:ln>
        </p:spPr>
      </p:pic>
      <p:pic>
        <p:nvPicPr>
          <p:cNvPr id="243" name="Google Shape;243;p14"/>
          <p:cNvPicPr preferRelativeResize="0"/>
          <p:nvPr/>
        </p:nvPicPr>
        <p:blipFill rotWithShape="1">
          <a:blip r:embed="rId4">
            <a:alphaModFix/>
          </a:blip>
          <a:srcRect/>
          <a:stretch/>
        </p:blipFill>
        <p:spPr>
          <a:xfrm>
            <a:off x="622300" y="2248801"/>
            <a:ext cx="11229974" cy="6915149"/>
          </a:xfrm>
          <a:prstGeom prst="rect">
            <a:avLst/>
          </a:prstGeom>
          <a:noFill/>
          <a:ln>
            <a:noFill/>
          </a:ln>
        </p:spPr>
      </p:pic>
      <p:sp>
        <p:nvSpPr>
          <p:cNvPr id="244" name="Google Shape;244;p14"/>
          <p:cNvSpPr/>
          <p:nvPr/>
        </p:nvSpPr>
        <p:spPr>
          <a:xfrm>
            <a:off x="5255512" y="1413000"/>
            <a:ext cx="6211570" cy="76200"/>
          </a:xfrm>
          <a:custGeom>
            <a:avLst/>
            <a:gdLst/>
            <a:ahLst/>
            <a:cxnLst/>
            <a:rect l="l" t="t" r="r" b="b"/>
            <a:pathLst>
              <a:path w="6211570" h="76200" extrusionOk="0">
                <a:moveTo>
                  <a:pt x="6211192" y="76199"/>
                </a:moveTo>
                <a:lnTo>
                  <a:pt x="0" y="76199"/>
                </a:lnTo>
                <a:lnTo>
                  <a:pt x="0" y="0"/>
                </a:lnTo>
                <a:lnTo>
                  <a:pt x="6211192" y="0"/>
                </a:lnTo>
                <a:lnTo>
                  <a:pt x="6211192" y="76199"/>
                </a:lnTo>
                <a:close/>
              </a:path>
            </a:pathLst>
          </a:custGeom>
          <a:solidFill>
            <a:srgbClr val="0C0CA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5" name="Google Shape;245;p14"/>
          <p:cNvSpPr txBox="1">
            <a:spLocks noGrp="1"/>
          </p:cNvSpPr>
          <p:nvPr>
            <p:ph type="title"/>
          </p:nvPr>
        </p:nvSpPr>
        <p:spPr>
          <a:xfrm>
            <a:off x="5242812" y="565339"/>
            <a:ext cx="6177280" cy="97028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6200"/>
              <a:t>DAILY	RETURN</a:t>
            </a:r>
            <a:endParaRPr sz="6200"/>
          </a:p>
        </p:txBody>
      </p:sp>
      <p:grpSp>
        <p:nvGrpSpPr>
          <p:cNvPr id="246" name="Google Shape;246;p14"/>
          <p:cNvGrpSpPr/>
          <p:nvPr/>
        </p:nvGrpSpPr>
        <p:grpSpPr>
          <a:xfrm>
            <a:off x="13957769" y="1747757"/>
            <a:ext cx="1400304" cy="28575"/>
            <a:chOff x="13957769" y="1747757"/>
            <a:chExt cx="1400304" cy="28575"/>
          </a:xfrm>
        </p:grpSpPr>
        <p:sp>
          <p:nvSpPr>
            <p:cNvPr id="247" name="Google Shape;247;p14"/>
            <p:cNvSpPr/>
            <p:nvPr/>
          </p:nvSpPr>
          <p:spPr>
            <a:xfrm>
              <a:off x="13957769" y="1747757"/>
              <a:ext cx="1392555" cy="28575"/>
            </a:xfrm>
            <a:custGeom>
              <a:avLst/>
              <a:gdLst/>
              <a:ahLst/>
              <a:cxnLst/>
              <a:rect l="l" t="t" r="r" b="b"/>
              <a:pathLst>
                <a:path w="1392555" h="28575" extrusionOk="0">
                  <a:moveTo>
                    <a:pt x="1392048" y="28574"/>
                  </a:moveTo>
                  <a:lnTo>
                    <a:pt x="0" y="28574"/>
                  </a:lnTo>
                  <a:lnTo>
                    <a:pt x="0" y="0"/>
                  </a:lnTo>
                  <a:lnTo>
                    <a:pt x="1392048" y="0"/>
                  </a:lnTo>
                  <a:lnTo>
                    <a:pt x="1392048" y="28574"/>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8" name="Google Shape;248;p14"/>
            <p:cNvSpPr/>
            <p:nvPr/>
          </p:nvSpPr>
          <p:spPr>
            <a:xfrm>
              <a:off x="15349818" y="1747757"/>
              <a:ext cx="8255" cy="28575"/>
            </a:xfrm>
            <a:custGeom>
              <a:avLst/>
              <a:gdLst/>
              <a:ahLst/>
              <a:cxnLst/>
              <a:rect l="l" t="t" r="r" b="b"/>
              <a:pathLst>
                <a:path w="8255" h="28575" extrusionOk="0">
                  <a:moveTo>
                    <a:pt x="7929" y="28574"/>
                  </a:moveTo>
                  <a:lnTo>
                    <a:pt x="0" y="28574"/>
                  </a:lnTo>
                  <a:lnTo>
                    <a:pt x="0" y="0"/>
                  </a:lnTo>
                  <a:lnTo>
                    <a:pt x="7929" y="0"/>
                  </a:lnTo>
                  <a:lnTo>
                    <a:pt x="7929" y="28574"/>
                  </a:lnTo>
                  <a:close/>
                </a:path>
              </a:pathLst>
            </a:custGeom>
            <a:solidFill>
              <a:srgbClr val="B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49" name="Google Shape;249;p14"/>
          <p:cNvSpPr/>
          <p:nvPr/>
        </p:nvSpPr>
        <p:spPr>
          <a:xfrm>
            <a:off x="16765525" y="1747757"/>
            <a:ext cx="1905" cy="28575"/>
          </a:xfrm>
          <a:custGeom>
            <a:avLst/>
            <a:gdLst/>
            <a:ahLst/>
            <a:cxnLst/>
            <a:rect l="l" t="t" r="r" b="b"/>
            <a:pathLst>
              <a:path w="1905" h="28575" extrusionOk="0">
                <a:moveTo>
                  <a:pt x="1434" y="28574"/>
                </a:moveTo>
                <a:lnTo>
                  <a:pt x="0" y="28574"/>
                </a:lnTo>
                <a:lnTo>
                  <a:pt x="0" y="0"/>
                </a:lnTo>
                <a:lnTo>
                  <a:pt x="1434" y="0"/>
                </a:lnTo>
                <a:lnTo>
                  <a:pt x="1434" y="28574"/>
                </a:lnTo>
                <a:close/>
              </a:path>
            </a:pathLst>
          </a:custGeom>
          <a:solidFill>
            <a:srgbClr val="B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0" name="Google Shape;250;p14"/>
          <p:cNvSpPr txBox="1"/>
          <p:nvPr/>
        </p:nvSpPr>
        <p:spPr>
          <a:xfrm>
            <a:off x="12591863" y="1396257"/>
            <a:ext cx="5860800" cy="4437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800" b="1" u="sng" dirty="0">
                <a:solidFill>
                  <a:schemeClr val="dk1"/>
                </a:solidFill>
                <a:latin typeface="Cambria"/>
                <a:ea typeface="Cambria"/>
                <a:cs typeface="Cambria"/>
                <a:sym typeface="Cambria"/>
              </a:rPr>
              <a:t>Avera</a:t>
            </a:r>
            <a:r>
              <a:rPr lang="en-US" sz="2800" b="1" dirty="0">
                <a:solidFill>
                  <a:schemeClr val="dk1"/>
                </a:solidFill>
                <a:latin typeface="Cambria"/>
                <a:ea typeface="Cambria"/>
                <a:cs typeface="Cambria"/>
                <a:sym typeface="Cambria"/>
              </a:rPr>
              <a:t>ge Return </a:t>
            </a:r>
            <a:r>
              <a:rPr lang="en-US" sz="2800" b="1" dirty="0">
                <a:solidFill>
                  <a:srgbClr val="BF0000"/>
                </a:solidFill>
                <a:latin typeface="Cambria"/>
                <a:ea typeface="Cambria"/>
                <a:cs typeface="Cambria"/>
                <a:sym typeface="Cambria"/>
              </a:rPr>
              <a:t>(</a:t>
            </a:r>
            <a:r>
              <a:rPr lang="en-US" sz="2800" b="1" u="sng" dirty="0">
                <a:solidFill>
                  <a:srgbClr val="BF0000"/>
                </a:solidFill>
                <a:latin typeface="Cambria"/>
                <a:ea typeface="Cambria"/>
                <a:cs typeface="Cambria"/>
                <a:sym typeface="Cambria"/>
              </a:rPr>
              <a:t>-0.10%)</a:t>
            </a:r>
            <a:r>
              <a:rPr lang="en-US" sz="2800" b="1" u="sng" dirty="0">
                <a:solidFill>
                  <a:schemeClr val="dk1"/>
                </a:solidFill>
                <a:latin typeface="Cambria"/>
                <a:ea typeface="Cambria"/>
                <a:cs typeface="Cambria"/>
                <a:sym typeface="Cambria"/>
              </a:rPr>
              <a:t>:</a:t>
            </a:r>
            <a:endParaRPr sz="2800" dirty="0">
              <a:solidFill>
                <a:schemeClr val="dk1"/>
              </a:solidFill>
              <a:latin typeface="Cambria"/>
              <a:ea typeface="Cambria"/>
              <a:cs typeface="Cambria"/>
              <a:sym typeface="Cambria"/>
            </a:endParaRPr>
          </a:p>
        </p:txBody>
      </p:sp>
      <p:sp>
        <p:nvSpPr>
          <p:cNvPr id="251" name="Google Shape;251;p14"/>
          <p:cNvSpPr/>
          <p:nvPr/>
        </p:nvSpPr>
        <p:spPr>
          <a:xfrm>
            <a:off x="16454569" y="6005431"/>
            <a:ext cx="8255" cy="28575"/>
          </a:xfrm>
          <a:custGeom>
            <a:avLst/>
            <a:gdLst/>
            <a:ahLst/>
            <a:cxnLst/>
            <a:rect l="l" t="t" r="r" b="b"/>
            <a:pathLst>
              <a:path w="8255" h="28575" extrusionOk="0">
                <a:moveTo>
                  <a:pt x="7929" y="28574"/>
                </a:moveTo>
                <a:lnTo>
                  <a:pt x="0" y="28574"/>
                </a:lnTo>
                <a:lnTo>
                  <a:pt x="0" y="0"/>
                </a:lnTo>
                <a:lnTo>
                  <a:pt x="7929" y="0"/>
                </a:lnTo>
                <a:lnTo>
                  <a:pt x="7929" y="28574"/>
                </a:lnTo>
                <a:close/>
              </a:path>
            </a:pathLst>
          </a:custGeom>
          <a:solidFill>
            <a:srgbClr val="B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2" name="Google Shape;252;p14"/>
          <p:cNvSpPr/>
          <p:nvPr/>
        </p:nvSpPr>
        <p:spPr>
          <a:xfrm>
            <a:off x="17757241" y="6005431"/>
            <a:ext cx="1905" cy="28575"/>
          </a:xfrm>
          <a:custGeom>
            <a:avLst/>
            <a:gdLst/>
            <a:ahLst/>
            <a:cxnLst/>
            <a:rect l="l" t="t" r="r" b="b"/>
            <a:pathLst>
              <a:path w="1905" h="28575" extrusionOk="0">
                <a:moveTo>
                  <a:pt x="1507" y="28574"/>
                </a:moveTo>
                <a:lnTo>
                  <a:pt x="0" y="28574"/>
                </a:lnTo>
                <a:lnTo>
                  <a:pt x="0" y="0"/>
                </a:lnTo>
                <a:lnTo>
                  <a:pt x="1507" y="0"/>
                </a:lnTo>
                <a:lnTo>
                  <a:pt x="1507" y="28574"/>
                </a:lnTo>
                <a:close/>
              </a:path>
            </a:pathLst>
          </a:custGeom>
          <a:solidFill>
            <a:srgbClr val="B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3" name="Google Shape;253;p14"/>
          <p:cNvSpPr txBox="1"/>
          <p:nvPr/>
        </p:nvSpPr>
        <p:spPr>
          <a:xfrm>
            <a:off x="12591863" y="1804150"/>
            <a:ext cx="5488200" cy="8149800"/>
          </a:xfrm>
          <a:prstGeom prst="rect">
            <a:avLst/>
          </a:prstGeom>
          <a:noFill/>
          <a:ln>
            <a:noFill/>
          </a:ln>
        </p:spPr>
        <p:txBody>
          <a:bodyPr spcFirstLastPara="1" wrap="square" lIns="0" tIns="12700" rIns="0" bIns="0" anchor="t" anchorCtr="0">
            <a:spAutoFit/>
          </a:bodyPr>
          <a:lstStyle/>
          <a:p>
            <a:pPr marL="12700" marR="5080" lvl="0" indent="0" algn="just" rtl="0">
              <a:lnSpc>
                <a:spcPct val="131700"/>
              </a:lnSpc>
              <a:spcBef>
                <a:spcPts val="0"/>
              </a:spcBef>
              <a:spcAft>
                <a:spcPts val="0"/>
              </a:spcAft>
              <a:buNone/>
            </a:pPr>
            <a:r>
              <a:rPr lang="en-US" sz="2800" b="1" dirty="0">
                <a:solidFill>
                  <a:schemeClr val="dk1"/>
                </a:solidFill>
                <a:latin typeface="Cambria"/>
                <a:ea typeface="Cambria"/>
                <a:cs typeface="Cambria"/>
                <a:sym typeface="Cambria"/>
              </a:rPr>
              <a:t>The portfolio, on average, has  lost a very small amount each  day (approximately 0.10%).  However, it's crucial to consider  the variance to understand the  variability of returns.</a:t>
            </a:r>
            <a:endParaRPr sz="2800" dirty="0">
              <a:solidFill>
                <a:schemeClr val="dk1"/>
              </a:solidFill>
              <a:latin typeface="Cambria"/>
              <a:ea typeface="Cambria"/>
              <a:cs typeface="Cambria"/>
              <a:sym typeface="Cambria"/>
            </a:endParaRPr>
          </a:p>
          <a:p>
            <a:pPr marL="12700" marR="5080" lvl="0" indent="0" algn="just" rtl="0">
              <a:lnSpc>
                <a:spcPct val="131700"/>
              </a:lnSpc>
              <a:spcBef>
                <a:spcPts val="2550"/>
              </a:spcBef>
              <a:spcAft>
                <a:spcPts val="0"/>
              </a:spcAft>
              <a:buNone/>
            </a:pPr>
            <a:r>
              <a:rPr lang="en-US" sz="2800" b="1" u="sng" dirty="0">
                <a:solidFill>
                  <a:schemeClr val="dk1"/>
                </a:solidFill>
                <a:latin typeface="Cambria"/>
                <a:ea typeface="Cambria"/>
                <a:cs typeface="Cambria"/>
                <a:sym typeface="Cambria"/>
              </a:rPr>
              <a:t>Standard Deviation </a:t>
            </a:r>
            <a:r>
              <a:rPr lang="en-US" sz="2800" b="1" dirty="0">
                <a:solidFill>
                  <a:srgbClr val="BF0000"/>
                </a:solidFill>
                <a:latin typeface="Cambria"/>
                <a:ea typeface="Cambria"/>
                <a:cs typeface="Cambria"/>
                <a:sym typeface="Cambria"/>
              </a:rPr>
              <a:t>(</a:t>
            </a:r>
            <a:r>
              <a:rPr lang="en-US" sz="2800" b="1" u="sng" dirty="0">
                <a:solidFill>
                  <a:srgbClr val="BF0000"/>
                </a:solidFill>
                <a:latin typeface="Cambria"/>
                <a:ea typeface="Cambria"/>
                <a:cs typeface="Cambria"/>
                <a:sym typeface="Cambria"/>
              </a:rPr>
              <a:t>0.70%)</a:t>
            </a:r>
            <a:r>
              <a:rPr lang="en-US" sz="2800" b="1" u="sng" dirty="0">
                <a:solidFill>
                  <a:schemeClr val="dk1"/>
                </a:solidFill>
                <a:latin typeface="Cambria"/>
                <a:ea typeface="Cambria"/>
                <a:cs typeface="Cambria"/>
                <a:sym typeface="Cambria"/>
              </a:rPr>
              <a:t>: </a:t>
            </a:r>
            <a:r>
              <a:rPr lang="en-US" sz="2800" b="1" dirty="0">
                <a:solidFill>
                  <a:schemeClr val="dk1"/>
                </a:solidFill>
                <a:latin typeface="Cambria"/>
                <a:ea typeface="Cambria"/>
                <a:cs typeface="Cambria"/>
                <a:sym typeface="Cambria"/>
              </a:rPr>
              <a:t> This indicates significant  fluctuation in daily returns. The actual returns have often deviated from the average return by about 0.70%, suggesting both gains and losses of varying magnitudes.</a:t>
            </a:r>
            <a:endParaRPr sz="2800" dirty="0">
              <a:solidFill>
                <a:schemeClr val="dk1"/>
              </a:solidFill>
              <a:latin typeface="Cambria"/>
              <a:ea typeface="Cambria"/>
              <a:cs typeface="Cambria"/>
              <a:sym typeface="Cambri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257"/>
        <p:cNvGrpSpPr/>
        <p:nvPr/>
      </p:nvGrpSpPr>
      <p:grpSpPr>
        <a:xfrm>
          <a:off x="0" y="0"/>
          <a:ext cx="0" cy="0"/>
          <a:chOff x="0" y="0"/>
          <a:chExt cx="0" cy="0"/>
        </a:xfrm>
      </p:grpSpPr>
      <p:sp>
        <p:nvSpPr>
          <p:cNvPr id="258" name="Google Shape;258;p15"/>
          <p:cNvSpPr/>
          <p:nvPr/>
        </p:nvSpPr>
        <p:spPr>
          <a:xfrm>
            <a:off x="15714588" y="257890"/>
            <a:ext cx="2573655" cy="1287145"/>
          </a:xfrm>
          <a:custGeom>
            <a:avLst/>
            <a:gdLst/>
            <a:ahLst/>
            <a:cxnLst/>
            <a:rect l="l" t="t" r="r" b="b"/>
            <a:pathLst>
              <a:path w="2573655" h="1287145" extrusionOk="0">
                <a:moveTo>
                  <a:pt x="643348" y="0"/>
                </a:moveTo>
                <a:lnTo>
                  <a:pt x="2573397" y="0"/>
                </a:lnTo>
                <a:lnTo>
                  <a:pt x="2573397" y="1286698"/>
                </a:lnTo>
                <a:lnTo>
                  <a:pt x="643347" y="1286698"/>
                </a:lnTo>
                <a:lnTo>
                  <a:pt x="0" y="643351"/>
                </a:lnTo>
                <a:lnTo>
                  <a:pt x="643348" y="0"/>
                </a:lnTo>
                <a:close/>
              </a:path>
            </a:pathLst>
          </a:custGeom>
          <a:solidFill>
            <a:srgbClr val="0D0D6F">
              <a:alpha val="67843"/>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59" name="Google Shape;259;p15"/>
          <p:cNvGrpSpPr/>
          <p:nvPr/>
        </p:nvGrpSpPr>
        <p:grpSpPr>
          <a:xfrm>
            <a:off x="12003343" y="2295407"/>
            <a:ext cx="5436898" cy="5696801"/>
            <a:chOff x="12003343" y="2295407"/>
            <a:chExt cx="5436898" cy="5696801"/>
          </a:xfrm>
        </p:grpSpPr>
        <p:sp>
          <p:nvSpPr>
            <p:cNvPr id="260" name="Google Shape;260;p15"/>
            <p:cNvSpPr/>
            <p:nvPr/>
          </p:nvSpPr>
          <p:spPr>
            <a:xfrm>
              <a:off x="12520261" y="2745203"/>
              <a:ext cx="4919980" cy="5247005"/>
            </a:xfrm>
            <a:custGeom>
              <a:avLst/>
              <a:gdLst/>
              <a:ahLst/>
              <a:cxnLst/>
              <a:rect l="l" t="t" r="r" b="b"/>
              <a:pathLst>
                <a:path w="4919980" h="5247005" extrusionOk="0">
                  <a:moveTo>
                    <a:pt x="3560596" y="5246532"/>
                  </a:moveTo>
                  <a:lnTo>
                    <a:pt x="0" y="5246532"/>
                  </a:lnTo>
                  <a:lnTo>
                    <a:pt x="0" y="0"/>
                  </a:lnTo>
                  <a:lnTo>
                    <a:pt x="4919410" y="0"/>
                  </a:lnTo>
                  <a:lnTo>
                    <a:pt x="4919410" y="3950626"/>
                  </a:lnTo>
                  <a:lnTo>
                    <a:pt x="3560596" y="5246532"/>
                  </a:lnTo>
                  <a:close/>
                </a:path>
              </a:pathLst>
            </a:custGeom>
            <a:solidFill>
              <a:srgbClr val="D4D9E6">
                <a:alpha val="6196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1" name="Google Shape;261;p15"/>
            <p:cNvSpPr/>
            <p:nvPr/>
          </p:nvSpPr>
          <p:spPr>
            <a:xfrm>
              <a:off x="15831980" y="6695830"/>
              <a:ext cx="1607820" cy="1296035"/>
            </a:xfrm>
            <a:custGeom>
              <a:avLst/>
              <a:gdLst/>
              <a:ahLst/>
              <a:cxnLst/>
              <a:rect l="l" t="t" r="r" b="b"/>
              <a:pathLst>
                <a:path w="1607819" h="1296034" extrusionOk="0">
                  <a:moveTo>
                    <a:pt x="248878" y="1295906"/>
                  </a:moveTo>
                  <a:lnTo>
                    <a:pt x="225304" y="1253516"/>
                  </a:lnTo>
                  <a:lnTo>
                    <a:pt x="202972" y="1210661"/>
                  </a:lnTo>
                  <a:lnTo>
                    <a:pt x="181871" y="1167345"/>
                  </a:lnTo>
                  <a:lnTo>
                    <a:pt x="161990" y="1123571"/>
                  </a:lnTo>
                  <a:lnTo>
                    <a:pt x="143318" y="1079344"/>
                  </a:lnTo>
                  <a:lnTo>
                    <a:pt x="125843" y="1034668"/>
                  </a:lnTo>
                  <a:lnTo>
                    <a:pt x="109556" y="989547"/>
                  </a:lnTo>
                  <a:lnTo>
                    <a:pt x="94445" y="943985"/>
                  </a:lnTo>
                  <a:lnTo>
                    <a:pt x="80498" y="897986"/>
                  </a:lnTo>
                  <a:lnTo>
                    <a:pt x="67706" y="851555"/>
                  </a:lnTo>
                  <a:lnTo>
                    <a:pt x="56056" y="804695"/>
                  </a:lnTo>
                  <a:lnTo>
                    <a:pt x="45539" y="757411"/>
                  </a:lnTo>
                  <a:lnTo>
                    <a:pt x="36142" y="709706"/>
                  </a:lnTo>
                  <a:lnTo>
                    <a:pt x="27855" y="661585"/>
                  </a:lnTo>
                  <a:lnTo>
                    <a:pt x="20667" y="613052"/>
                  </a:lnTo>
                  <a:lnTo>
                    <a:pt x="14567" y="564111"/>
                  </a:lnTo>
                  <a:lnTo>
                    <a:pt x="9544" y="514766"/>
                  </a:lnTo>
                  <a:lnTo>
                    <a:pt x="5586" y="465021"/>
                  </a:lnTo>
                  <a:lnTo>
                    <a:pt x="2684" y="414880"/>
                  </a:lnTo>
                  <a:lnTo>
                    <a:pt x="825" y="364348"/>
                  </a:lnTo>
                  <a:lnTo>
                    <a:pt x="0" y="313428"/>
                  </a:lnTo>
                  <a:lnTo>
                    <a:pt x="196" y="262124"/>
                  </a:lnTo>
                  <a:lnTo>
                    <a:pt x="1402" y="210442"/>
                  </a:lnTo>
                  <a:lnTo>
                    <a:pt x="3609" y="158384"/>
                  </a:lnTo>
                  <a:lnTo>
                    <a:pt x="6805" y="105955"/>
                  </a:lnTo>
                  <a:lnTo>
                    <a:pt x="10978" y="53159"/>
                  </a:lnTo>
                  <a:lnTo>
                    <a:pt x="16118" y="0"/>
                  </a:lnTo>
                  <a:lnTo>
                    <a:pt x="394844" y="143312"/>
                  </a:lnTo>
                  <a:lnTo>
                    <a:pt x="927499" y="127388"/>
                  </a:lnTo>
                  <a:lnTo>
                    <a:pt x="1402356" y="47770"/>
                  </a:lnTo>
                  <a:lnTo>
                    <a:pt x="1607692" y="0"/>
                  </a:lnTo>
                  <a:lnTo>
                    <a:pt x="248878" y="1295906"/>
                  </a:lnTo>
                  <a:close/>
                </a:path>
              </a:pathLst>
            </a:custGeom>
            <a:solidFill>
              <a:srgbClr val="0D0D6F">
                <a:alpha val="6196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2" name="Google Shape;262;p15"/>
            <p:cNvSpPr/>
            <p:nvPr/>
          </p:nvSpPr>
          <p:spPr>
            <a:xfrm>
              <a:off x="12003343" y="2295407"/>
              <a:ext cx="1474470" cy="1445260"/>
            </a:xfrm>
            <a:custGeom>
              <a:avLst/>
              <a:gdLst/>
              <a:ahLst/>
              <a:cxnLst/>
              <a:rect l="l" t="t" r="r" b="b"/>
              <a:pathLst>
                <a:path w="1474469" h="1445260" extrusionOk="0">
                  <a:moveTo>
                    <a:pt x="323088" y="1444834"/>
                  </a:moveTo>
                  <a:lnTo>
                    <a:pt x="0" y="1109689"/>
                  </a:lnTo>
                  <a:lnTo>
                    <a:pt x="1151110" y="0"/>
                  </a:lnTo>
                  <a:lnTo>
                    <a:pt x="1474198" y="335145"/>
                  </a:lnTo>
                  <a:lnTo>
                    <a:pt x="323088" y="1444834"/>
                  </a:lnTo>
                  <a:close/>
                </a:path>
              </a:pathLst>
            </a:custGeom>
            <a:solidFill>
              <a:srgbClr val="0D0D6F">
                <a:alpha val="4196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263" name="Google Shape;263;p15"/>
          <p:cNvPicPr preferRelativeResize="0"/>
          <p:nvPr/>
        </p:nvPicPr>
        <p:blipFill rotWithShape="1">
          <a:blip r:embed="rId3">
            <a:alphaModFix/>
          </a:blip>
          <a:srcRect/>
          <a:stretch/>
        </p:blipFill>
        <p:spPr>
          <a:xfrm>
            <a:off x="1657064" y="2294402"/>
            <a:ext cx="9696449" cy="5905499"/>
          </a:xfrm>
          <a:prstGeom prst="rect">
            <a:avLst/>
          </a:prstGeom>
          <a:noFill/>
          <a:ln>
            <a:noFill/>
          </a:ln>
        </p:spPr>
      </p:pic>
      <p:sp>
        <p:nvSpPr>
          <p:cNvPr id="264" name="Google Shape;264;p15"/>
          <p:cNvSpPr/>
          <p:nvPr/>
        </p:nvSpPr>
        <p:spPr>
          <a:xfrm>
            <a:off x="385440" y="1162427"/>
            <a:ext cx="15091410" cy="66675"/>
          </a:xfrm>
          <a:custGeom>
            <a:avLst/>
            <a:gdLst/>
            <a:ahLst/>
            <a:cxnLst/>
            <a:rect l="l" t="t" r="r" b="b"/>
            <a:pathLst>
              <a:path w="15091410" h="66675" extrusionOk="0">
                <a:moveTo>
                  <a:pt x="15091319" y="66674"/>
                </a:moveTo>
                <a:lnTo>
                  <a:pt x="0" y="66674"/>
                </a:lnTo>
                <a:lnTo>
                  <a:pt x="0" y="0"/>
                </a:lnTo>
                <a:lnTo>
                  <a:pt x="15091319" y="0"/>
                </a:lnTo>
                <a:lnTo>
                  <a:pt x="15091319" y="66674"/>
                </a:lnTo>
                <a:close/>
              </a:path>
            </a:pathLst>
          </a:custGeom>
          <a:solidFill>
            <a:srgbClr val="0C0CA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5" name="Google Shape;265;p15"/>
          <p:cNvSpPr txBox="1">
            <a:spLocks noGrp="1"/>
          </p:cNvSpPr>
          <p:nvPr>
            <p:ph type="title"/>
          </p:nvPr>
        </p:nvSpPr>
        <p:spPr>
          <a:xfrm>
            <a:off x="372740" y="438591"/>
            <a:ext cx="15066010" cy="833119"/>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5300"/>
              <a:t>IMPACT	OF	TAXES	ON	PORTFOLIO’S	VALUE</a:t>
            </a:r>
            <a:endParaRPr sz="5300"/>
          </a:p>
        </p:txBody>
      </p:sp>
      <p:sp>
        <p:nvSpPr>
          <p:cNvPr id="266" name="Google Shape;266;p15"/>
          <p:cNvSpPr txBox="1"/>
          <p:nvPr/>
        </p:nvSpPr>
        <p:spPr>
          <a:xfrm>
            <a:off x="1111304" y="8354059"/>
            <a:ext cx="16065500" cy="1701800"/>
          </a:xfrm>
          <a:prstGeom prst="rect">
            <a:avLst/>
          </a:prstGeom>
          <a:noFill/>
          <a:ln>
            <a:noFill/>
          </a:ln>
        </p:spPr>
        <p:txBody>
          <a:bodyPr spcFirstLastPara="1" wrap="square" lIns="0" tIns="12700" rIns="0" bIns="0" anchor="t" anchorCtr="0">
            <a:spAutoFit/>
          </a:bodyPr>
          <a:lstStyle/>
          <a:p>
            <a:pPr marL="12700" marR="5080" lvl="0" indent="0" algn="just" rtl="0">
              <a:lnSpc>
                <a:spcPct val="114599"/>
              </a:lnSpc>
              <a:spcBef>
                <a:spcPts val="0"/>
              </a:spcBef>
              <a:spcAft>
                <a:spcPts val="0"/>
              </a:spcAft>
              <a:buNone/>
            </a:pPr>
            <a:r>
              <a:rPr lang="en-US" sz="2400" b="1">
                <a:solidFill>
                  <a:schemeClr val="dk1"/>
                </a:solidFill>
                <a:latin typeface="Cambria"/>
                <a:ea typeface="Cambria"/>
                <a:cs typeface="Cambria"/>
                <a:sym typeface="Cambria"/>
              </a:rPr>
              <a:t>This graph clearly demonstrates the drag taxes exert on our portfolio's value. The consistent gap between pre-tax  value and after-tax value lines visually portrays the impact of capital gains taxes on realized profits. This impact is  particularly evident in short-term holdings, highlighting the importance of tax-efficient strategies for optimal  portfolio performance.</a:t>
            </a:r>
            <a:endParaRPr sz="2400">
              <a:solidFill>
                <a:schemeClr val="dk1"/>
              </a:solidFill>
              <a:latin typeface="Cambria"/>
              <a:ea typeface="Cambria"/>
              <a:cs typeface="Cambria"/>
              <a:sym typeface="Cambria"/>
            </a:endParaRPr>
          </a:p>
        </p:txBody>
      </p:sp>
      <p:pic>
        <p:nvPicPr>
          <p:cNvPr id="267" name="Google Shape;267;p15"/>
          <p:cNvPicPr preferRelativeResize="0"/>
          <p:nvPr/>
        </p:nvPicPr>
        <p:blipFill rotWithShape="1">
          <a:blip r:embed="rId4">
            <a:alphaModFix/>
          </a:blip>
          <a:srcRect/>
          <a:stretch/>
        </p:blipFill>
        <p:spPr>
          <a:xfrm>
            <a:off x="12823564" y="3477419"/>
            <a:ext cx="76200" cy="76199"/>
          </a:xfrm>
          <a:prstGeom prst="rect">
            <a:avLst/>
          </a:prstGeom>
          <a:noFill/>
          <a:ln>
            <a:noFill/>
          </a:ln>
        </p:spPr>
      </p:pic>
      <p:pic>
        <p:nvPicPr>
          <p:cNvPr id="268" name="Google Shape;268;p15"/>
          <p:cNvPicPr preferRelativeResize="0"/>
          <p:nvPr/>
        </p:nvPicPr>
        <p:blipFill rotWithShape="1">
          <a:blip r:embed="rId5">
            <a:alphaModFix/>
          </a:blip>
          <a:srcRect/>
          <a:stretch/>
        </p:blipFill>
        <p:spPr>
          <a:xfrm>
            <a:off x="12823564" y="3886994"/>
            <a:ext cx="76200" cy="76199"/>
          </a:xfrm>
          <a:prstGeom prst="rect">
            <a:avLst/>
          </a:prstGeom>
          <a:noFill/>
          <a:ln>
            <a:noFill/>
          </a:ln>
        </p:spPr>
      </p:pic>
      <p:sp>
        <p:nvSpPr>
          <p:cNvPr id="269" name="Google Shape;269;p15"/>
          <p:cNvSpPr txBox="1"/>
          <p:nvPr/>
        </p:nvSpPr>
        <p:spPr>
          <a:xfrm>
            <a:off x="12591789" y="3221051"/>
            <a:ext cx="4751705" cy="3711575"/>
          </a:xfrm>
          <a:prstGeom prst="rect">
            <a:avLst/>
          </a:prstGeom>
          <a:noFill/>
          <a:ln>
            <a:noFill/>
          </a:ln>
        </p:spPr>
        <p:txBody>
          <a:bodyPr spcFirstLastPara="1" wrap="square" lIns="0" tIns="11425" rIns="0" bIns="0" anchor="t" anchorCtr="0">
            <a:spAutoFit/>
          </a:bodyPr>
          <a:lstStyle/>
          <a:p>
            <a:pPr marL="450850" marR="102235" lvl="0" indent="0" algn="just" rtl="0">
              <a:lnSpc>
                <a:spcPct val="134400"/>
              </a:lnSpc>
              <a:spcBef>
                <a:spcPts val="0"/>
              </a:spcBef>
              <a:spcAft>
                <a:spcPts val="0"/>
              </a:spcAft>
              <a:buNone/>
            </a:pPr>
            <a:r>
              <a:rPr lang="en-US" sz="2000" b="1">
                <a:solidFill>
                  <a:srgbClr val="37751C"/>
                </a:solidFill>
                <a:latin typeface="Cambria"/>
                <a:ea typeface="Cambria"/>
                <a:cs typeface="Cambria"/>
                <a:sym typeface="Cambria"/>
              </a:rPr>
              <a:t>Average Return (Pre-tax) = + 0.26%  </a:t>
            </a:r>
            <a:r>
              <a:rPr lang="en-US" sz="2000" b="1">
                <a:solidFill>
                  <a:srgbClr val="BF0000"/>
                </a:solidFill>
                <a:latin typeface="Cambria"/>
                <a:ea typeface="Cambria"/>
                <a:cs typeface="Cambria"/>
                <a:sym typeface="Cambria"/>
              </a:rPr>
              <a:t>Average Return (After-tax) = - 0.10%</a:t>
            </a:r>
            <a:endParaRPr sz="2000">
              <a:solidFill>
                <a:schemeClr val="dk1"/>
              </a:solidFill>
              <a:latin typeface="Cambria"/>
              <a:ea typeface="Cambria"/>
              <a:cs typeface="Cambria"/>
              <a:sym typeface="Cambria"/>
            </a:endParaRPr>
          </a:p>
          <a:p>
            <a:pPr marL="12700" marR="5080" lvl="0" indent="0" algn="just" rtl="0">
              <a:lnSpc>
                <a:spcPct val="134400"/>
              </a:lnSpc>
              <a:spcBef>
                <a:spcPts val="0"/>
              </a:spcBef>
              <a:spcAft>
                <a:spcPts val="0"/>
              </a:spcAft>
              <a:buNone/>
            </a:pPr>
            <a:r>
              <a:rPr lang="en-US" sz="2000" b="1">
                <a:solidFill>
                  <a:schemeClr val="dk1"/>
                </a:solidFill>
                <a:latin typeface="Cambria"/>
                <a:ea typeface="Cambria"/>
                <a:cs typeface="Cambria"/>
                <a:sym typeface="Cambria"/>
              </a:rPr>
              <a:t>Taxes have reduced the average return  by approximately 0.36 percentage points  (0.26% - (-0.10%)).</a:t>
            </a:r>
            <a:endParaRPr sz="2000">
              <a:solidFill>
                <a:schemeClr val="dk1"/>
              </a:solidFill>
              <a:latin typeface="Cambria"/>
              <a:ea typeface="Cambria"/>
              <a:cs typeface="Cambria"/>
              <a:sym typeface="Cambria"/>
            </a:endParaRPr>
          </a:p>
          <a:p>
            <a:pPr marL="12700" marR="5080" lvl="0" indent="0" algn="just" rtl="0">
              <a:lnSpc>
                <a:spcPct val="134400"/>
              </a:lnSpc>
              <a:spcBef>
                <a:spcPts val="0"/>
              </a:spcBef>
              <a:spcAft>
                <a:spcPts val="0"/>
              </a:spcAft>
              <a:buNone/>
            </a:pPr>
            <a:r>
              <a:rPr lang="en-US" sz="2000" b="1">
                <a:solidFill>
                  <a:schemeClr val="dk1"/>
                </a:solidFill>
                <a:latin typeface="Cambria"/>
                <a:ea typeface="Cambria"/>
                <a:cs typeface="Cambria"/>
                <a:sym typeface="Cambria"/>
              </a:rPr>
              <a:t>The after-tax return is negative,  suggesting that taxes have eroded the  investment's gains to the point of a slight  loss.</a:t>
            </a:r>
            <a:endParaRPr sz="2000">
              <a:solidFill>
                <a:schemeClr val="dk1"/>
              </a:solidFill>
              <a:latin typeface="Cambria"/>
              <a:ea typeface="Cambria"/>
              <a:cs typeface="Cambria"/>
              <a:sym typeface="Cambria"/>
            </a:endParaRPr>
          </a:p>
        </p:txBody>
      </p:sp>
      <p:pic>
        <p:nvPicPr>
          <p:cNvPr id="270" name="Google Shape;270;p15"/>
          <p:cNvPicPr preferRelativeResize="0"/>
          <p:nvPr/>
        </p:nvPicPr>
        <p:blipFill rotWithShape="1">
          <a:blip r:embed="rId6">
            <a:alphaModFix/>
          </a:blip>
          <a:srcRect/>
          <a:stretch/>
        </p:blipFill>
        <p:spPr>
          <a:xfrm>
            <a:off x="0" y="2065"/>
            <a:ext cx="18287999" cy="1028493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274"/>
        <p:cNvGrpSpPr/>
        <p:nvPr/>
      </p:nvGrpSpPr>
      <p:grpSpPr>
        <a:xfrm>
          <a:off x="0" y="0"/>
          <a:ext cx="0" cy="0"/>
          <a:chOff x="0" y="0"/>
          <a:chExt cx="0" cy="0"/>
        </a:xfrm>
      </p:grpSpPr>
      <p:pic>
        <p:nvPicPr>
          <p:cNvPr id="275" name="Google Shape;275;p16"/>
          <p:cNvPicPr preferRelativeResize="0"/>
          <p:nvPr/>
        </p:nvPicPr>
        <p:blipFill rotWithShape="1">
          <a:blip r:embed="rId3">
            <a:alphaModFix/>
          </a:blip>
          <a:srcRect/>
          <a:stretch/>
        </p:blipFill>
        <p:spPr>
          <a:xfrm>
            <a:off x="0" y="0"/>
            <a:ext cx="18287999" cy="10286999"/>
          </a:xfrm>
          <a:prstGeom prst="rect">
            <a:avLst/>
          </a:prstGeom>
          <a:noFill/>
          <a:ln>
            <a:noFill/>
          </a:ln>
        </p:spPr>
      </p:pic>
      <p:sp>
        <p:nvSpPr>
          <p:cNvPr id="276" name="Google Shape;276;p16"/>
          <p:cNvSpPr/>
          <p:nvPr/>
        </p:nvSpPr>
        <p:spPr>
          <a:xfrm>
            <a:off x="0" y="0"/>
            <a:ext cx="5059045" cy="10287000"/>
          </a:xfrm>
          <a:custGeom>
            <a:avLst/>
            <a:gdLst/>
            <a:ahLst/>
            <a:cxnLst/>
            <a:rect l="l" t="t" r="r" b="b"/>
            <a:pathLst>
              <a:path w="5059045" h="10287000" extrusionOk="0">
                <a:moveTo>
                  <a:pt x="5058738" y="10286999"/>
                </a:moveTo>
                <a:lnTo>
                  <a:pt x="0" y="10286999"/>
                </a:lnTo>
                <a:lnTo>
                  <a:pt x="0" y="0"/>
                </a:lnTo>
                <a:lnTo>
                  <a:pt x="5058738" y="0"/>
                </a:lnTo>
                <a:lnTo>
                  <a:pt x="5058738" y="10286999"/>
                </a:lnTo>
                <a:close/>
              </a:path>
            </a:pathLst>
          </a:custGeom>
          <a:solidFill>
            <a:srgbClr val="00006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7" name="Google Shape;277;p16"/>
          <p:cNvSpPr/>
          <p:nvPr/>
        </p:nvSpPr>
        <p:spPr>
          <a:xfrm>
            <a:off x="8770154" y="3830401"/>
            <a:ext cx="622300" cy="622300"/>
          </a:xfrm>
          <a:custGeom>
            <a:avLst/>
            <a:gdLst/>
            <a:ahLst/>
            <a:cxnLst/>
            <a:rect l="l" t="t" r="r" b="b"/>
            <a:pathLst>
              <a:path w="622300" h="622300" extrusionOk="0">
                <a:moveTo>
                  <a:pt x="311041" y="622074"/>
                </a:moveTo>
                <a:lnTo>
                  <a:pt x="265074" y="618702"/>
                </a:lnTo>
                <a:lnTo>
                  <a:pt x="221205" y="608905"/>
                </a:lnTo>
                <a:lnTo>
                  <a:pt x="179911" y="593166"/>
                </a:lnTo>
                <a:lnTo>
                  <a:pt x="141674" y="571964"/>
                </a:lnTo>
                <a:lnTo>
                  <a:pt x="106973" y="545782"/>
                </a:lnTo>
                <a:lnTo>
                  <a:pt x="76291" y="515100"/>
                </a:lnTo>
                <a:lnTo>
                  <a:pt x="50109" y="480400"/>
                </a:lnTo>
                <a:lnTo>
                  <a:pt x="28908" y="442162"/>
                </a:lnTo>
                <a:lnTo>
                  <a:pt x="13168" y="400869"/>
                </a:lnTo>
                <a:lnTo>
                  <a:pt x="3372" y="357000"/>
                </a:lnTo>
                <a:lnTo>
                  <a:pt x="0" y="311033"/>
                </a:lnTo>
                <a:lnTo>
                  <a:pt x="3372" y="265074"/>
                </a:lnTo>
                <a:lnTo>
                  <a:pt x="13168" y="221205"/>
                </a:lnTo>
                <a:lnTo>
                  <a:pt x="28908" y="179911"/>
                </a:lnTo>
                <a:lnTo>
                  <a:pt x="50109" y="141674"/>
                </a:lnTo>
                <a:lnTo>
                  <a:pt x="76291" y="106974"/>
                </a:lnTo>
                <a:lnTo>
                  <a:pt x="106973" y="76292"/>
                </a:lnTo>
                <a:lnTo>
                  <a:pt x="141674" y="50110"/>
                </a:lnTo>
                <a:lnTo>
                  <a:pt x="179911" y="28908"/>
                </a:lnTo>
                <a:lnTo>
                  <a:pt x="221205" y="13169"/>
                </a:lnTo>
                <a:lnTo>
                  <a:pt x="265074" y="3372"/>
                </a:lnTo>
                <a:lnTo>
                  <a:pt x="311037" y="0"/>
                </a:lnTo>
                <a:lnTo>
                  <a:pt x="356999" y="3372"/>
                </a:lnTo>
                <a:lnTo>
                  <a:pt x="400868" y="13169"/>
                </a:lnTo>
                <a:lnTo>
                  <a:pt x="442162" y="28908"/>
                </a:lnTo>
                <a:lnTo>
                  <a:pt x="480400" y="50110"/>
                </a:lnTo>
                <a:lnTo>
                  <a:pt x="515100" y="76292"/>
                </a:lnTo>
                <a:lnTo>
                  <a:pt x="545782" y="106974"/>
                </a:lnTo>
                <a:lnTo>
                  <a:pt x="571964" y="141674"/>
                </a:lnTo>
                <a:lnTo>
                  <a:pt x="593165" y="179911"/>
                </a:lnTo>
                <a:lnTo>
                  <a:pt x="608905" y="221205"/>
                </a:lnTo>
                <a:lnTo>
                  <a:pt x="618701" y="265074"/>
                </a:lnTo>
                <a:lnTo>
                  <a:pt x="622073" y="311037"/>
                </a:lnTo>
                <a:lnTo>
                  <a:pt x="618701" y="357000"/>
                </a:lnTo>
                <a:lnTo>
                  <a:pt x="608905" y="400869"/>
                </a:lnTo>
                <a:lnTo>
                  <a:pt x="593165" y="442162"/>
                </a:lnTo>
                <a:lnTo>
                  <a:pt x="571964" y="480400"/>
                </a:lnTo>
                <a:lnTo>
                  <a:pt x="545782" y="515100"/>
                </a:lnTo>
                <a:lnTo>
                  <a:pt x="515100" y="545782"/>
                </a:lnTo>
                <a:lnTo>
                  <a:pt x="480400" y="571964"/>
                </a:lnTo>
                <a:lnTo>
                  <a:pt x="442162" y="593166"/>
                </a:lnTo>
                <a:lnTo>
                  <a:pt x="400868" y="608905"/>
                </a:lnTo>
                <a:lnTo>
                  <a:pt x="356999" y="618702"/>
                </a:lnTo>
                <a:lnTo>
                  <a:pt x="311041" y="622074"/>
                </a:lnTo>
                <a:close/>
              </a:path>
            </a:pathLst>
          </a:custGeom>
          <a:solidFill>
            <a:srgbClr val="949CA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8" name="Google Shape;278;p16"/>
          <p:cNvSpPr txBox="1"/>
          <p:nvPr/>
        </p:nvSpPr>
        <p:spPr>
          <a:xfrm>
            <a:off x="8984767" y="3944764"/>
            <a:ext cx="192405" cy="3759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300">
                <a:solidFill>
                  <a:srgbClr val="FFFFFF"/>
                </a:solidFill>
                <a:latin typeface="Courier New"/>
                <a:ea typeface="Courier New"/>
                <a:cs typeface="Courier New"/>
                <a:sym typeface="Courier New"/>
              </a:rPr>
              <a:t>2</a:t>
            </a:r>
            <a:endParaRPr sz="2300">
              <a:solidFill>
                <a:schemeClr val="dk1"/>
              </a:solidFill>
              <a:latin typeface="Courier New"/>
              <a:ea typeface="Courier New"/>
              <a:cs typeface="Courier New"/>
              <a:sym typeface="Courier New"/>
            </a:endParaRPr>
          </a:p>
        </p:txBody>
      </p:sp>
      <p:sp>
        <p:nvSpPr>
          <p:cNvPr id="279" name="Google Shape;279;p16"/>
          <p:cNvSpPr/>
          <p:nvPr/>
        </p:nvSpPr>
        <p:spPr>
          <a:xfrm>
            <a:off x="8770154" y="2557381"/>
            <a:ext cx="622300" cy="647700"/>
          </a:xfrm>
          <a:custGeom>
            <a:avLst/>
            <a:gdLst/>
            <a:ahLst/>
            <a:cxnLst/>
            <a:rect l="l" t="t" r="r" b="b"/>
            <a:pathLst>
              <a:path w="622300" h="647700" extrusionOk="0">
                <a:moveTo>
                  <a:pt x="311042" y="647452"/>
                </a:moveTo>
                <a:lnTo>
                  <a:pt x="265074" y="643942"/>
                </a:lnTo>
                <a:lnTo>
                  <a:pt x="221205" y="633746"/>
                </a:lnTo>
                <a:lnTo>
                  <a:pt x="179911" y="617364"/>
                </a:lnTo>
                <a:lnTo>
                  <a:pt x="141673" y="595298"/>
                </a:lnTo>
                <a:lnTo>
                  <a:pt x="106973" y="568047"/>
                </a:lnTo>
                <a:lnTo>
                  <a:pt x="76291" y="536114"/>
                </a:lnTo>
                <a:lnTo>
                  <a:pt x="50109" y="499998"/>
                </a:lnTo>
                <a:lnTo>
                  <a:pt x="28908" y="460201"/>
                </a:lnTo>
                <a:lnTo>
                  <a:pt x="13168" y="417222"/>
                </a:lnTo>
                <a:lnTo>
                  <a:pt x="3372" y="371564"/>
                </a:lnTo>
                <a:lnTo>
                  <a:pt x="0" y="323720"/>
                </a:lnTo>
                <a:lnTo>
                  <a:pt x="3372" y="275888"/>
                </a:lnTo>
                <a:lnTo>
                  <a:pt x="13168" y="230229"/>
                </a:lnTo>
                <a:lnTo>
                  <a:pt x="28908" y="187251"/>
                </a:lnTo>
                <a:lnTo>
                  <a:pt x="50109" y="147453"/>
                </a:lnTo>
                <a:lnTo>
                  <a:pt x="76291" y="111338"/>
                </a:lnTo>
                <a:lnTo>
                  <a:pt x="106973" y="79404"/>
                </a:lnTo>
                <a:lnTo>
                  <a:pt x="141673" y="52154"/>
                </a:lnTo>
                <a:lnTo>
                  <a:pt x="179911" y="30087"/>
                </a:lnTo>
                <a:lnTo>
                  <a:pt x="221205" y="13706"/>
                </a:lnTo>
                <a:lnTo>
                  <a:pt x="265074" y="3510"/>
                </a:lnTo>
                <a:lnTo>
                  <a:pt x="311036" y="0"/>
                </a:lnTo>
                <a:lnTo>
                  <a:pt x="356999" y="3510"/>
                </a:lnTo>
                <a:lnTo>
                  <a:pt x="400868" y="13706"/>
                </a:lnTo>
                <a:lnTo>
                  <a:pt x="442162" y="30087"/>
                </a:lnTo>
                <a:lnTo>
                  <a:pt x="480399" y="52154"/>
                </a:lnTo>
                <a:lnTo>
                  <a:pt x="515100" y="79404"/>
                </a:lnTo>
                <a:lnTo>
                  <a:pt x="545781" y="111338"/>
                </a:lnTo>
                <a:lnTo>
                  <a:pt x="571964" y="147453"/>
                </a:lnTo>
                <a:lnTo>
                  <a:pt x="593165" y="187251"/>
                </a:lnTo>
                <a:lnTo>
                  <a:pt x="608905" y="230229"/>
                </a:lnTo>
                <a:lnTo>
                  <a:pt x="618701" y="275888"/>
                </a:lnTo>
                <a:lnTo>
                  <a:pt x="622073" y="323726"/>
                </a:lnTo>
                <a:lnTo>
                  <a:pt x="618701" y="371564"/>
                </a:lnTo>
                <a:lnTo>
                  <a:pt x="608905" y="417222"/>
                </a:lnTo>
                <a:lnTo>
                  <a:pt x="593165" y="460201"/>
                </a:lnTo>
                <a:lnTo>
                  <a:pt x="571964" y="499998"/>
                </a:lnTo>
                <a:lnTo>
                  <a:pt x="545781" y="536114"/>
                </a:lnTo>
                <a:lnTo>
                  <a:pt x="515100" y="568047"/>
                </a:lnTo>
                <a:lnTo>
                  <a:pt x="480399" y="595298"/>
                </a:lnTo>
                <a:lnTo>
                  <a:pt x="442162" y="617364"/>
                </a:lnTo>
                <a:lnTo>
                  <a:pt x="400868" y="633746"/>
                </a:lnTo>
                <a:lnTo>
                  <a:pt x="356999" y="643942"/>
                </a:lnTo>
                <a:lnTo>
                  <a:pt x="311042" y="647452"/>
                </a:lnTo>
                <a:close/>
              </a:path>
            </a:pathLst>
          </a:custGeom>
          <a:solidFill>
            <a:srgbClr val="949CA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0" name="Google Shape;280;p16"/>
          <p:cNvSpPr txBox="1"/>
          <p:nvPr/>
        </p:nvSpPr>
        <p:spPr>
          <a:xfrm>
            <a:off x="8988608" y="2693937"/>
            <a:ext cx="185420" cy="3606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200" b="1">
                <a:solidFill>
                  <a:srgbClr val="FFFFFF"/>
                </a:solidFill>
                <a:latin typeface="Trebuchet MS"/>
                <a:ea typeface="Trebuchet MS"/>
                <a:cs typeface="Trebuchet MS"/>
                <a:sym typeface="Trebuchet MS"/>
              </a:rPr>
              <a:t>1</a:t>
            </a:r>
            <a:endParaRPr sz="2200">
              <a:solidFill>
                <a:schemeClr val="dk1"/>
              </a:solidFill>
              <a:latin typeface="Trebuchet MS"/>
              <a:ea typeface="Trebuchet MS"/>
              <a:cs typeface="Trebuchet MS"/>
              <a:sym typeface="Trebuchet MS"/>
            </a:endParaRPr>
          </a:p>
        </p:txBody>
      </p:sp>
      <p:sp>
        <p:nvSpPr>
          <p:cNvPr id="281" name="Google Shape;281;p16"/>
          <p:cNvSpPr/>
          <p:nvPr/>
        </p:nvSpPr>
        <p:spPr>
          <a:xfrm>
            <a:off x="8770154" y="5338784"/>
            <a:ext cx="622300" cy="647700"/>
          </a:xfrm>
          <a:custGeom>
            <a:avLst/>
            <a:gdLst/>
            <a:ahLst/>
            <a:cxnLst/>
            <a:rect l="l" t="t" r="r" b="b"/>
            <a:pathLst>
              <a:path w="622300" h="647700" extrusionOk="0">
                <a:moveTo>
                  <a:pt x="311040" y="647452"/>
                </a:moveTo>
                <a:lnTo>
                  <a:pt x="265074" y="643942"/>
                </a:lnTo>
                <a:lnTo>
                  <a:pt x="221205" y="633746"/>
                </a:lnTo>
                <a:lnTo>
                  <a:pt x="179911" y="617364"/>
                </a:lnTo>
                <a:lnTo>
                  <a:pt x="141673" y="595298"/>
                </a:lnTo>
                <a:lnTo>
                  <a:pt x="106973" y="568047"/>
                </a:lnTo>
                <a:lnTo>
                  <a:pt x="76291" y="536114"/>
                </a:lnTo>
                <a:lnTo>
                  <a:pt x="50109" y="499998"/>
                </a:lnTo>
                <a:lnTo>
                  <a:pt x="28908" y="460201"/>
                </a:lnTo>
                <a:lnTo>
                  <a:pt x="13168" y="417222"/>
                </a:lnTo>
                <a:lnTo>
                  <a:pt x="3372" y="371564"/>
                </a:lnTo>
                <a:lnTo>
                  <a:pt x="0" y="323720"/>
                </a:lnTo>
                <a:lnTo>
                  <a:pt x="3372" y="275888"/>
                </a:lnTo>
                <a:lnTo>
                  <a:pt x="13168" y="230230"/>
                </a:lnTo>
                <a:lnTo>
                  <a:pt x="28908" y="187251"/>
                </a:lnTo>
                <a:lnTo>
                  <a:pt x="50109" y="147454"/>
                </a:lnTo>
                <a:lnTo>
                  <a:pt x="76291" y="111338"/>
                </a:lnTo>
                <a:lnTo>
                  <a:pt x="106973" y="79404"/>
                </a:lnTo>
                <a:lnTo>
                  <a:pt x="141673" y="52154"/>
                </a:lnTo>
                <a:lnTo>
                  <a:pt x="179911" y="30087"/>
                </a:lnTo>
                <a:lnTo>
                  <a:pt x="221205" y="13706"/>
                </a:lnTo>
                <a:lnTo>
                  <a:pt x="265074" y="3510"/>
                </a:lnTo>
                <a:lnTo>
                  <a:pt x="311036" y="0"/>
                </a:lnTo>
                <a:lnTo>
                  <a:pt x="356999" y="3510"/>
                </a:lnTo>
                <a:lnTo>
                  <a:pt x="400868" y="13706"/>
                </a:lnTo>
                <a:lnTo>
                  <a:pt x="442162" y="30087"/>
                </a:lnTo>
                <a:lnTo>
                  <a:pt x="480399" y="52154"/>
                </a:lnTo>
                <a:lnTo>
                  <a:pt x="515100" y="79404"/>
                </a:lnTo>
                <a:lnTo>
                  <a:pt x="545781" y="111338"/>
                </a:lnTo>
                <a:lnTo>
                  <a:pt x="571964" y="147454"/>
                </a:lnTo>
                <a:lnTo>
                  <a:pt x="593165" y="187251"/>
                </a:lnTo>
                <a:lnTo>
                  <a:pt x="608905" y="230230"/>
                </a:lnTo>
                <a:lnTo>
                  <a:pt x="618701" y="275888"/>
                </a:lnTo>
                <a:lnTo>
                  <a:pt x="622073" y="323726"/>
                </a:lnTo>
                <a:lnTo>
                  <a:pt x="618701" y="371564"/>
                </a:lnTo>
                <a:lnTo>
                  <a:pt x="608905" y="417222"/>
                </a:lnTo>
                <a:lnTo>
                  <a:pt x="593165" y="460201"/>
                </a:lnTo>
                <a:lnTo>
                  <a:pt x="571964" y="499998"/>
                </a:lnTo>
                <a:lnTo>
                  <a:pt x="545781" y="536114"/>
                </a:lnTo>
                <a:lnTo>
                  <a:pt x="515100" y="568047"/>
                </a:lnTo>
                <a:lnTo>
                  <a:pt x="480399" y="595298"/>
                </a:lnTo>
                <a:lnTo>
                  <a:pt x="442162" y="617364"/>
                </a:lnTo>
                <a:lnTo>
                  <a:pt x="400868" y="633746"/>
                </a:lnTo>
                <a:lnTo>
                  <a:pt x="356999" y="643942"/>
                </a:lnTo>
                <a:lnTo>
                  <a:pt x="311040" y="647452"/>
                </a:lnTo>
                <a:close/>
              </a:path>
            </a:pathLst>
          </a:custGeom>
          <a:solidFill>
            <a:srgbClr val="949CA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2" name="Google Shape;282;p16"/>
          <p:cNvSpPr txBox="1"/>
          <p:nvPr/>
        </p:nvSpPr>
        <p:spPr>
          <a:xfrm>
            <a:off x="8988608" y="5475340"/>
            <a:ext cx="185420" cy="3606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200" b="1">
                <a:solidFill>
                  <a:srgbClr val="FFFFFF"/>
                </a:solidFill>
                <a:latin typeface="Trebuchet MS"/>
                <a:ea typeface="Trebuchet MS"/>
                <a:cs typeface="Trebuchet MS"/>
                <a:sym typeface="Trebuchet MS"/>
              </a:rPr>
              <a:t>3</a:t>
            </a:r>
            <a:endParaRPr sz="2200">
              <a:solidFill>
                <a:schemeClr val="dk1"/>
              </a:solidFill>
              <a:latin typeface="Trebuchet MS"/>
              <a:ea typeface="Trebuchet MS"/>
              <a:cs typeface="Trebuchet MS"/>
              <a:sym typeface="Trebuchet MS"/>
            </a:endParaRPr>
          </a:p>
        </p:txBody>
      </p:sp>
      <p:sp>
        <p:nvSpPr>
          <p:cNvPr id="283" name="Google Shape;283;p16"/>
          <p:cNvSpPr/>
          <p:nvPr/>
        </p:nvSpPr>
        <p:spPr>
          <a:xfrm>
            <a:off x="5396105" y="8179375"/>
            <a:ext cx="1122045" cy="314325"/>
          </a:xfrm>
          <a:custGeom>
            <a:avLst/>
            <a:gdLst/>
            <a:ahLst/>
            <a:cxnLst/>
            <a:rect l="l" t="t" r="r" b="b"/>
            <a:pathLst>
              <a:path w="1122045" h="314325" extrusionOk="0">
                <a:moveTo>
                  <a:pt x="763389" y="314298"/>
                </a:moveTo>
                <a:lnTo>
                  <a:pt x="754556" y="314298"/>
                </a:lnTo>
                <a:lnTo>
                  <a:pt x="756260" y="310271"/>
                </a:lnTo>
                <a:lnTo>
                  <a:pt x="760734" y="300041"/>
                </a:lnTo>
                <a:lnTo>
                  <a:pt x="777844" y="254254"/>
                </a:lnTo>
                <a:lnTo>
                  <a:pt x="787369" y="213119"/>
                </a:lnTo>
                <a:lnTo>
                  <a:pt x="790285" y="191467"/>
                </a:lnTo>
                <a:lnTo>
                  <a:pt x="790285" y="186693"/>
                </a:lnTo>
                <a:lnTo>
                  <a:pt x="0" y="186693"/>
                </a:lnTo>
                <a:lnTo>
                  <a:pt x="0" y="131949"/>
                </a:lnTo>
                <a:lnTo>
                  <a:pt x="790285" y="131949"/>
                </a:lnTo>
                <a:lnTo>
                  <a:pt x="790285" y="127175"/>
                </a:lnTo>
                <a:lnTo>
                  <a:pt x="781793" y="78332"/>
                </a:lnTo>
                <a:lnTo>
                  <a:pt x="767135" y="34013"/>
                </a:lnTo>
                <a:lnTo>
                  <a:pt x="756258" y="8369"/>
                </a:lnTo>
                <a:lnTo>
                  <a:pt x="752711" y="0"/>
                </a:lnTo>
                <a:lnTo>
                  <a:pt x="752849" y="0"/>
                </a:lnTo>
                <a:lnTo>
                  <a:pt x="769219" y="6802"/>
                </a:lnTo>
                <a:lnTo>
                  <a:pt x="1106055" y="152059"/>
                </a:lnTo>
                <a:lnTo>
                  <a:pt x="1121911" y="159152"/>
                </a:lnTo>
                <a:lnTo>
                  <a:pt x="1106219" y="166257"/>
                </a:lnTo>
                <a:lnTo>
                  <a:pt x="796998" y="300043"/>
                </a:lnTo>
                <a:lnTo>
                  <a:pt x="769388" y="311824"/>
                </a:lnTo>
                <a:lnTo>
                  <a:pt x="763389" y="314298"/>
                </a:lnTo>
                <a:close/>
              </a:path>
              <a:path w="1122045" h="314325" extrusionOk="0">
                <a:moveTo>
                  <a:pt x="760732" y="300043"/>
                </a:moveTo>
                <a:close/>
              </a:path>
            </a:pathLst>
          </a:custGeom>
          <a:solidFill>
            <a:srgbClr val="949CA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4" name="Google Shape;284;p16"/>
          <p:cNvSpPr txBox="1"/>
          <p:nvPr/>
        </p:nvSpPr>
        <p:spPr>
          <a:xfrm>
            <a:off x="9581139" y="2649713"/>
            <a:ext cx="2813050" cy="467359"/>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900">
                <a:solidFill>
                  <a:schemeClr val="dk1"/>
                </a:solidFill>
                <a:latin typeface="Cambria"/>
                <a:ea typeface="Cambria"/>
                <a:cs typeface="Cambria"/>
                <a:sym typeface="Cambria"/>
              </a:rPr>
              <a:t>Actively managed</a:t>
            </a:r>
            <a:endParaRPr sz="2900">
              <a:solidFill>
                <a:schemeClr val="dk1"/>
              </a:solidFill>
              <a:latin typeface="Cambria"/>
              <a:ea typeface="Cambria"/>
              <a:cs typeface="Cambria"/>
              <a:sym typeface="Cambria"/>
            </a:endParaRPr>
          </a:p>
        </p:txBody>
      </p:sp>
      <p:sp>
        <p:nvSpPr>
          <p:cNvPr id="285" name="Google Shape;285;p16"/>
          <p:cNvSpPr txBox="1"/>
          <p:nvPr/>
        </p:nvSpPr>
        <p:spPr>
          <a:xfrm>
            <a:off x="9581139" y="3749948"/>
            <a:ext cx="8682990" cy="1187450"/>
          </a:xfrm>
          <a:prstGeom prst="rect">
            <a:avLst/>
          </a:prstGeom>
          <a:noFill/>
          <a:ln>
            <a:noFill/>
          </a:ln>
        </p:spPr>
        <p:txBody>
          <a:bodyPr spcFirstLastPara="1" wrap="square" lIns="0" tIns="12050" rIns="0" bIns="0" anchor="t" anchorCtr="0">
            <a:spAutoFit/>
          </a:bodyPr>
          <a:lstStyle/>
          <a:p>
            <a:pPr marL="12700" marR="5080" lvl="0" indent="0" algn="l" rtl="0">
              <a:lnSpc>
                <a:spcPct val="131500"/>
              </a:lnSpc>
              <a:spcBef>
                <a:spcPts val="0"/>
              </a:spcBef>
              <a:spcAft>
                <a:spcPts val="0"/>
              </a:spcAft>
              <a:buNone/>
            </a:pPr>
            <a:r>
              <a:rPr lang="en-US" sz="2900">
                <a:solidFill>
                  <a:schemeClr val="dk1"/>
                </a:solidFill>
                <a:latin typeface="Cambria"/>
                <a:ea typeface="Cambria"/>
                <a:cs typeface="Cambria"/>
                <a:sym typeface="Cambria"/>
              </a:rPr>
              <a:t>Managed on a short-term horizon , i.e , have short-term  goals</a:t>
            </a:r>
            <a:endParaRPr sz="2900">
              <a:solidFill>
                <a:schemeClr val="dk1"/>
              </a:solidFill>
              <a:latin typeface="Cambria"/>
              <a:ea typeface="Cambria"/>
              <a:cs typeface="Cambria"/>
              <a:sym typeface="Cambria"/>
            </a:endParaRPr>
          </a:p>
        </p:txBody>
      </p:sp>
      <p:sp>
        <p:nvSpPr>
          <p:cNvPr id="286" name="Google Shape;286;p16"/>
          <p:cNvSpPr txBox="1">
            <a:spLocks noGrp="1"/>
          </p:cNvSpPr>
          <p:nvPr>
            <p:ph type="title"/>
          </p:nvPr>
        </p:nvSpPr>
        <p:spPr>
          <a:xfrm>
            <a:off x="8136552" y="322287"/>
            <a:ext cx="8712835" cy="748030"/>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None/>
            </a:pPr>
            <a:r>
              <a:rPr lang="en-US" sz="4700" u="sng"/>
              <a:t>MONEY	WEIGHTED	RETURN</a:t>
            </a:r>
            <a:endParaRPr sz="4700"/>
          </a:p>
        </p:txBody>
      </p:sp>
      <p:sp>
        <p:nvSpPr>
          <p:cNvPr id="287" name="Google Shape;287;p16"/>
          <p:cNvSpPr txBox="1"/>
          <p:nvPr/>
        </p:nvSpPr>
        <p:spPr>
          <a:xfrm>
            <a:off x="8429541" y="1756011"/>
            <a:ext cx="6340475" cy="5435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400" dirty="0">
                <a:solidFill>
                  <a:schemeClr val="dk1"/>
                </a:solidFill>
                <a:latin typeface="Cambria"/>
                <a:ea typeface="Cambria"/>
                <a:cs typeface="Cambria"/>
                <a:sym typeface="Cambria"/>
              </a:rPr>
              <a:t>It’s applied for portfolios that are :</a:t>
            </a:r>
            <a:endParaRPr sz="3400" dirty="0">
              <a:solidFill>
                <a:schemeClr val="dk1"/>
              </a:solidFill>
              <a:latin typeface="Cambria"/>
              <a:ea typeface="Cambria"/>
              <a:cs typeface="Cambria"/>
              <a:sym typeface="Cambria"/>
            </a:endParaRPr>
          </a:p>
        </p:txBody>
      </p:sp>
      <p:sp>
        <p:nvSpPr>
          <p:cNvPr id="288" name="Google Shape;288;p16"/>
          <p:cNvSpPr txBox="1"/>
          <p:nvPr/>
        </p:nvSpPr>
        <p:spPr>
          <a:xfrm>
            <a:off x="9581139" y="5410162"/>
            <a:ext cx="5725160" cy="467359"/>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900">
                <a:solidFill>
                  <a:schemeClr val="dk1"/>
                </a:solidFill>
                <a:latin typeface="Cambria"/>
                <a:ea typeface="Cambria"/>
                <a:cs typeface="Cambria"/>
                <a:sym typeface="Cambria"/>
              </a:rPr>
              <a:t>Flexible in terms of decision-making</a:t>
            </a:r>
            <a:endParaRPr sz="2900">
              <a:solidFill>
                <a:schemeClr val="dk1"/>
              </a:solidFill>
              <a:latin typeface="Cambria"/>
              <a:ea typeface="Cambria"/>
              <a:cs typeface="Cambria"/>
              <a:sym typeface="Cambria"/>
            </a:endParaRPr>
          </a:p>
        </p:txBody>
      </p:sp>
      <p:sp>
        <p:nvSpPr>
          <p:cNvPr id="289" name="Google Shape;289;p16"/>
          <p:cNvSpPr txBox="1"/>
          <p:nvPr/>
        </p:nvSpPr>
        <p:spPr>
          <a:xfrm>
            <a:off x="7148515" y="7924038"/>
            <a:ext cx="9817735" cy="1225550"/>
          </a:xfrm>
          <a:prstGeom prst="rect">
            <a:avLst/>
          </a:prstGeom>
          <a:noFill/>
          <a:ln>
            <a:noFill/>
          </a:ln>
        </p:spPr>
        <p:txBody>
          <a:bodyPr spcFirstLastPara="1" wrap="square" lIns="0" tIns="12700" rIns="0" bIns="0" anchor="t" anchorCtr="0">
            <a:spAutoFit/>
          </a:bodyPr>
          <a:lstStyle/>
          <a:p>
            <a:pPr marL="1991995" marR="5080" lvl="0" indent="-1979930" algn="l" rtl="0">
              <a:lnSpc>
                <a:spcPct val="115799"/>
              </a:lnSpc>
              <a:spcBef>
                <a:spcPts val="0"/>
              </a:spcBef>
              <a:spcAft>
                <a:spcPts val="0"/>
              </a:spcAft>
              <a:buNone/>
            </a:pPr>
            <a:r>
              <a:rPr lang="en-US" sz="3400" b="1" u="sng">
                <a:solidFill>
                  <a:schemeClr val="dk1"/>
                </a:solidFill>
                <a:latin typeface="Cambria"/>
                <a:ea typeface="Cambria"/>
                <a:cs typeface="Cambria"/>
                <a:sym typeface="Cambria"/>
              </a:rPr>
              <a:t>MWR = 4.134%</a:t>
            </a:r>
            <a:r>
              <a:rPr lang="en-US" sz="3400" b="1">
                <a:solidFill>
                  <a:schemeClr val="dk1"/>
                </a:solidFill>
                <a:latin typeface="Cambria"/>
                <a:ea typeface="Cambria"/>
                <a:cs typeface="Cambria"/>
                <a:sym typeface="Cambria"/>
              </a:rPr>
              <a:t> : the portfolio has overperformed  during the investment period</a:t>
            </a:r>
            <a:endParaRPr sz="3400">
              <a:solidFill>
                <a:schemeClr val="dk1"/>
              </a:solidFill>
              <a:latin typeface="Cambria"/>
              <a:ea typeface="Cambria"/>
              <a:cs typeface="Cambria"/>
              <a:sym typeface="Cambria"/>
            </a:endParaRPr>
          </a:p>
        </p:txBody>
      </p:sp>
      <p:sp>
        <p:nvSpPr>
          <p:cNvPr id="290" name="Google Shape;290;p16"/>
          <p:cNvSpPr/>
          <p:nvPr/>
        </p:nvSpPr>
        <p:spPr>
          <a:xfrm>
            <a:off x="8770154" y="6614886"/>
            <a:ext cx="622300" cy="647700"/>
          </a:xfrm>
          <a:custGeom>
            <a:avLst/>
            <a:gdLst/>
            <a:ahLst/>
            <a:cxnLst/>
            <a:rect l="l" t="t" r="r" b="b"/>
            <a:pathLst>
              <a:path w="622300" h="647700" extrusionOk="0">
                <a:moveTo>
                  <a:pt x="311050" y="647452"/>
                </a:moveTo>
                <a:lnTo>
                  <a:pt x="265074" y="643943"/>
                </a:lnTo>
                <a:lnTo>
                  <a:pt x="221205" y="633746"/>
                </a:lnTo>
                <a:lnTo>
                  <a:pt x="179911" y="617365"/>
                </a:lnTo>
                <a:lnTo>
                  <a:pt x="141673" y="595298"/>
                </a:lnTo>
                <a:lnTo>
                  <a:pt x="106973" y="568048"/>
                </a:lnTo>
                <a:lnTo>
                  <a:pt x="76291" y="536114"/>
                </a:lnTo>
                <a:lnTo>
                  <a:pt x="50109" y="499998"/>
                </a:lnTo>
                <a:lnTo>
                  <a:pt x="28908" y="460201"/>
                </a:lnTo>
                <a:lnTo>
                  <a:pt x="13168" y="417222"/>
                </a:lnTo>
                <a:lnTo>
                  <a:pt x="3372" y="371564"/>
                </a:lnTo>
                <a:lnTo>
                  <a:pt x="0" y="323720"/>
                </a:lnTo>
                <a:lnTo>
                  <a:pt x="3372" y="275888"/>
                </a:lnTo>
                <a:lnTo>
                  <a:pt x="13168" y="230229"/>
                </a:lnTo>
                <a:lnTo>
                  <a:pt x="28908" y="187251"/>
                </a:lnTo>
                <a:lnTo>
                  <a:pt x="50109" y="147453"/>
                </a:lnTo>
                <a:lnTo>
                  <a:pt x="76291" y="111338"/>
                </a:lnTo>
                <a:lnTo>
                  <a:pt x="106973" y="79404"/>
                </a:lnTo>
                <a:lnTo>
                  <a:pt x="141673" y="52154"/>
                </a:lnTo>
                <a:lnTo>
                  <a:pt x="179911" y="30087"/>
                </a:lnTo>
                <a:lnTo>
                  <a:pt x="221205" y="13706"/>
                </a:lnTo>
                <a:lnTo>
                  <a:pt x="265074" y="3510"/>
                </a:lnTo>
                <a:lnTo>
                  <a:pt x="311036" y="0"/>
                </a:lnTo>
                <a:lnTo>
                  <a:pt x="356999" y="3510"/>
                </a:lnTo>
                <a:lnTo>
                  <a:pt x="400868" y="13706"/>
                </a:lnTo>
                <a:lnTo>
                  <a:pt x="442162" y="30087"/>
                </a:lnTo>
                <a:lnTo>
                  <a:pt x="480399" y="52154"/>
                </a:lnTo>
                <a:lnTo>
                  <a:pt x="515100" y="79404"/>
                </a:lnTo>
                <a:lnTo>
                  <a:pt x="545781" y="111338"/>
                </a:lnTo>
                <a:lnTo>
                  <a:pt x="571964" y="147453"/>
                </a:lnTo>
                <a:lnTo>
                  <a:pt x="593165" y="187251"/>
                </a:lnTo>
                <a:lnTo>
                  <a:pt x="608905" y="230229"/>
                </a:lnTo>
                <a:lnTo>
                  <a:pt x="618701" y="275888"/>
                </a:lnTo>
                <a:lnTo>
                  <a:pt x="622073" y="323726"/>
                </a:lnTo>
                <a:lnTo>
                  <a:pt x="618701" y="371564"/>
                </a:lnTo>
                <a:lnTo>
                  <a:pt x="608905" y="417222"/>
                </a:lnTo>
                <a:lnTo>
                  <a:pt x="593165" y="460201"/>
                </a:lnTo>
                <a:lnTo>
                  <a:pt x="571964" y="499998"/>
                </a:lnTo>
                <a:lnTo>
                  <a:pt x="545781" y="536114"/>
                </a:lnTo>
                <a:lnTo>
                  <a:pt x="515100" y="568048"/>
                </a:lnTo>
                <a:lnTo>
                  <a:pt x="480399" y="595298"/>
                </a:lnTo>
                <a:lnTo>
                  <a:pt x="442162" y="617365"/>
                </a:lnTo>
                <a:lnTo>
                  <a:pt x="400868" y="633746"/>
                </a:lnTo>
                <a:lnTo>
                  <a:pt x="356999" y="643943"/>
                </a:lnTo>
                <a:lnTo>
                  <a:pt x="311050" y="647452"/>
                </a:lnTo>
                <a:close/>
              </a:path>
            </a:pathLst>
          </a:custGeom>
          <a:solidFill>
            <a:srgbClr val="949CA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1" name="Google Shape;291;p16"/>
          <p:cNvSpPr txBox="1"/>
          <p:nvPr/>
        </p:nvSpPr>
        <p:spPr>
          <a:xfrm>
            <a:off x="8988608" y="6751442"/>
            <a:ext cx="185420" cy="3606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200" b="1">
                <a:solidFill>
                  <a:srgbClr val="FFFFFF"/>
                </a:solidFill>
                <a:latin typeface="Trebuchet MS"/>
                <a:ea typeface="Trebuchet MS"/>
                <a:cs typeface="Trebuchet MS"/>
                <a:sym typeface="Trebuchet MS"/>
              </a:rPr>
              <a:t>4</a:t>
            </a:r>
            <a:endParaRPr sz="2200">
              <a:solidFill>
                <a:schemeClr val="dk1"/>
              </a:solidFill>
              <a:latin typeface="Trebuchet MS"/>
              <a:ea typeface="Trebuchet MS"/>
              <a:cs typeface="Trebuchet MS"/>
              <a:sym typeface="Trebuchet MS"/>
            </a:endParaRPr>
          </a:p>
        </p:txBody>
      </p:sp>
      <p:sp>
        <p:nvSpPr>
          <p:cNvPr id="292" name="Google Shape;292;p16"/>
          <p:cNvSpPr txBox="1"/>
          <p:nvPr/>
        </p:nvSpPr>
        <p:spPr>
          <a:xfrm>
            <a:off x="9639717" y="6686263"/>
            <a:ext cx="4843145" cy="467359"/>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900">
                <a:solidFill>
                  <a:schemeClr val="dk1"/>
                </a:solidFill>
                <a:latin typeface="Cambria"/>
                <a:ea typeface="Cambria"/>
                <a:cs typeface="Cambria"/>
                <a:sym typeface="Cambria"/>
              </a:rPr>
              <a:t>Assessed in real-world context</a:t>
            </a:r>
            <a:endParaRPr sz="2900">
              <a:solidFill>
                <a:schemeClr val="dk1"/>
              </a:solidFill>
              <a:latin typeface="Cambria"/>
              <a:ea typeface="Cambria"/>
              <a:cs typeface="Cambria"/>
              <a:sym typeface="Cambria"/>
            </a:endParaRPr>
          </a:p>
        </p:txBody>
      </p:sp>
      <p:pic>
        <p:nvPicPr>
          <p:cNvPr id="293" name="Google Shape;293;p16"/>
          <p:cNvPicPr preferRelativeResize="0"/>
          <p:nvPr/>
        </p:nvPicPr>
        <p:blipFill rotWithShape="1">
          <a:blip r:embed="rId4">
            <a:alphaModFix/>
          </a:blip>
          <a:srcRect/>
          <a:stretch/>
        </p:blipFill>
        <p:spPr>
          <a:xfrm>
            <a:off x="1028700" y="1472046"/>
            <a:ext cx="6381749" cy="53435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297"/>
        <p:cNvGrpSpPr/>
        <p:nvPr/>
      </p:nvGrpSpPr>
      <p:grpSpPr>
        <a:xfrm>
          <a:off x="0" y="0"/>
          <a:ext cx="0" cy="0"/>
          <a:chOff x="0" y="0"/>
          <a:chExt cx="0" cy="0"/>
        </a:xfrm>
      </p:grpSpPr>
      <p:pic>
        <p:nvPicPr>
          <p:cNvPr id="298" name="Google Shape;298;p17"/>
          <p:cNvPicPr preferRelativeResize="0"/>
          <p:nvPr/>
        </p:nvPicPr>
        <p:blipFill rotWithShape="1">
          <a:blip r:embed="rId3">
            <a:alphaModFix/>
          </a:blip>
          <a:srcRect/>
          <a:stretch/>
        </p:blipFill>
        <p:spPr>
          <a:xfrm>
            <a:off x="1405131" y="2292038"/>
            <a:ext cx="15478124" cy="6619874"/>
          </a:xfrm>
          <a:prstGeom prst="rect">
            <a:avLst/>
          </a:prstGeom>
          <a:noFill/>
          <a:ln>
            <a:noFill/>
          </a:ln>
        </p:spPr>
      </p:pic>
      <p:sp>
        <p:nvSpPr>
          <p:cNvPr id="299" name="Google Shape;299;p17"/>
          <p:cNvSpPr txBox="1">
            <a:spLocks noGrp="1"/>
          </p:cNvSpPr>
          <p:nvPr>
            <p:ph type="title"/>
          </p:nvPr>
        </p:nvSpPr>
        <p:spPr>
          <a:xfrm>
            <a:off x="5332741" y="259852"/>
            <a:ext cx="8442960" cy="748030"/>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None/>
            </a:pPr>
            <a:r>
              <a:rPr lang="en-US" sz="4700" u="sng"/>
              <a:t>BENCHMARK	COMPARISON</a:t>
            </a:r>
            <a:endParaRPr sz="4700"/>
          </a:p>
        </p:txBody>
      </p:sp>
      <p:sp>
        <p:nvSpPr>
          <p:cNvPr id="300" name="Google Shape;300;p17"/>
          <p:cNvSpPr txBox="1"/>
          <p:nvPr/>
        </p:nvSpPr>
        <p:spPr>
          <a:xfrm>
            <a:off x="1320888" y="998251"/>
            <a:ext cx="3465829" cy="1057275"/>
          </a:xfrm>
          <a:prstGeom prst="rect">
            <a:avLst/>
          </a:prstGeom>
          <a:noFill/>
          <a:ln>
            <a:noFill/>
          </a:ln>
        </p:spPr>
        <p:txBody>
          <a:bodyPr spcFirstLastPara="1" wrap="square" lIns="0" tIns="28575" rIns="0" bIns="0" anchor="t" anchorCtr="0">
            <a:spAutoFit/>
          </a:bodyPr>
          <a:lstStyle/>
          <a:p>
            <a:pPr marL="916939" marR="5080" lvl="0" indent="-904875" algn="l" rtl="0">
              <a:lnSpc>
                <a:spcPct val="119117"/>
              </a:lnSpc>
              <a:spcBef>
                <a:spcPts val="0"/>
              </a:spcBef>
              <a:spcAft>
                <a:spcPts val="0"/>
              </a:spcAft>
              <a:buNone/>
            </a:pPr>
            <a:r>
              <a:rPr lang="en-US" sz="3400" b="1">
                <a:solidFill>
                  <a:srgbClr val="3173F5"/>
                </a:solidFill>
                <a:latin typeface="Trebuchet MS"/>
                <a:ea typeface="Trebuchet MS"/>
                <a:cs typeface="Trebuchet MS"/>
                <a:sym typeface="Trebuchet MS"/>
              </a:rPr>
              <a:t>1. To Tunindex  </a:t>
            </a:r>
            <a:r>
              <a:rPr lang="en-US" sz="3400" b="1">
                <a:solidFill>
                  <a:srgbClr val="86C7EC"/>
                </a:solidFill>
                <a:latin typeface="Trebuchet MS"/>
                <a:ea typeface="Trebuchet MS"/>
                <a:cs typeface="Trebuchet MS"/>
                <a:sym typeface="Trebuchet MS"/>
              </a:rPr>
              <a:t>1stPortfolio</a:t>
            </a:r>
            <a:endParaRPr sz="3400">
              <a:solidFill>
                <a:schemeClr val="dk1"/>
              </a:solidFill>
              <a:latin typeface="Trebuchet MS"/>
              <a:ea typeface="Trebuchet MS"/>
              <a:cs typeface="Trebuchet MS"/>
              <a:sym typeface="Trebuchet MS"/>
            </a:endParaRPr>
          </a:p>
        </p:txBody>
      </p:sp>
      <p:sp>
        <p:nvSpPr>
          <p:cNvPr id="301" name="Google Shape;301;p17"/>
          <p:cNvSpPr txBox="1"/>
          <p:nvPr/>
        </p:nvSpPr>
        <p:spPr>
          <a:xfrm>
            <a:off x="1493675" y="9048738"/>
            <a:ext cx="16121100" cy="1091694"/>
          </a:xfrm>
          <a:prstGeom prst="rect">
            <a:avLst/>
          </a:prstGeom>
          <a:noFill/>
          <a:ln>
            <a:noFill/>
          </a:ln>
        </p:spPr>
        <p:txBody>
          <a:bodyPr spcFirstLastPara="1" wrap="square" lIns="0" tIns="12050" rIns="0" bIns="0" anchor="t" anchorCtr="0">
            <a:spAutoFit/>
          </a:bodyPr>
          <a:lstStyle/>
          <a:p>
            <a:pPr marL="193040" marR="5080" lvl="0" indent="-180975" algn="l" rtl="0">
              <a:lnSpc>
                <a:spcPct val="114799"/>
              </a:lnSpc>
              <a:spcBef>
                <a:spcPts val="0"/>
              </a:spcBef>
              <a:spcAft>
                <a:spcPts val="0"/>
              </a:spcAft>
              <a:buNone/>
            </a:pPr>
            <a:r>
              <a:rPr lang="en-US" sz="3050" b="1" dirty="0">
                <a:solidFill>
                  <a:schemeClr val="dk1"/>
                </a:solidFill>
                <a:latin typeface="Cambria"/>
                <a:ea typeface="Cambria"/>
                <a:cs typeface="Cambria"/>
                <a:sym typeface="Cambria"/>
              </a:rPr>
              <a:t>The </a:t>
            </a:r>
            <a:r>
              <a:rPr lang="en-US" sz="3050" b="1" dirty="0" smtClean="0">
                <a:solidFill>
                  <a:schemeClr val="dk1"/>
                </a:solidFill>
                <a:latin typeface="Cambria"/>
                <a:ea typeface="Cambria"/>
                <a:cs typeface="Cambria"/>
                <a:sym typeface="Cambria"/>
              </a:rPr>
              <a:t>benchmark analysis </a:t>
            </a:r>
            <a:r>
              <a:rPr lang="en-US" sz="3050" b="1" dirty="0">
                <a:solidFill>
                  <a:schemeClr val="dk1"/>
                </a:solidFill>
                <a:latin typeface="Cambria"/>
                <a:ea typeface="Cambria"/>
                <a:cs typeface="Cambria"/>
                <a:sym typeface="Cambria"/>
              </a:rPr>
              <a:t>showed </a:t>
            </a:r>
            <a:r>
              <a:rPr lang="en-US" sz="3050" b="1" dirty="0" smtClean="0">
                <a:solidFill>
                  <a:schemeClr val="dk1"/>
                </a:solidFill>
                <a:latin typeface="Cambria"/>
                <a:ea typeface="Cambria"/>
                <a:cs typeface="Cambria"/>
                <a:sym typeface="Cambria"/>
              </a:rPr>
              <a:t>that </a:t>
            </a:r>
            <a:r>
              <a:rPr lang="en-US" sz="3050" b="1" i="1" dirty="0" smtClean="0">
                <a:solidFill>
                  <a:srgbClr val="1736B1"/>
                </a:solidFill>
                <a:latin typeface="Cambria"/>
                <a:ea typeface="Cambria"/>
                <a:cs typeface="Cambria"/>
                <a:sym typeface="Cambria"/>
              </a:rPr>
              <a:t>SAM</a:t>
            </a:r>
            <a:r>
              <a:rPr lang="en-US" sz="3050" b="1" i="1" dirty="0">
                <a:solidFill>
                  <a:srgbClr val="1736B1"/>
                </a:solidFill>
                <a:latin typeface="Cambria"/>
                <a:ea typeface="Cambria"/>
                <a:cs typeface="Cambria"/>
                <a:sym typeface="Cambria"/>
              </a:rPr>
              <a:t>, OTH, TPR, and MPBS </a:t>
            </a:r>
            <a:r>
              <a:rPr lang="en-US" sz="3050" b="1" dirty="0">
                <a:solidFill>
                  <a:schemeClr val="dk1"/>
                </a:solidFill>
                <a:latin typeface="Cambria"/>
                <a:ea typeface="Cambria"/>
                <a:cs typeface="Cambria"/>
                <a:sym typeface="Cambria"/>
              </a:rPr>
              <a:t>have outperformed  </a:t>
            </a:r>
            <a:r>
              <a:rPr lang="en-US" sz="3050" b="1" dirty="0" err="1">
                <a:solidFill>
                  <a:schemeClr val="dk1"/>
                </a:solidFill>
                <a:latin typeface="Cambria"/>
                <a:ea typeface="Cambria"/>
                <a:cs typeface="Cambria"/>
                <a:sym typeface="Cambria"/>
              </a:rPr>
              <a:t>Tunindex</a:t>
            </a:r>
            <a:r>
              <a:rPr lang="en-US" sz="3050" b="1" dirty="0">
                <a:solidFill>
                  <a:schemeClr val="dk1"/>
                </a:solidFill>
                <a:latin typeface="Cambria"/>
                <a:ea typeface="Cambria"/>
                <a:cs typeface="Cambria"/>
                <a:sym typeface="Cambria"/>
              </a:rPr>
              <a:t>, while </a:t>
            </a:r>
            <a:r>
              <a:rPr lang="en-US" sz="3050" b="1" i="1" dirty="0">
                <a:solidFill>
                  <a:srgbClr val="BF0000"/>
                </a:solidFill>
                <a:latin typeface="Cambria"/>
                <a:ea typeface="Cambria"/>
                <a:cs typeface="Cambria"/>
                <a:sym typeface="Cambria"/>
              </a:rPr>
              <a:t>CC and SOTUMAG </a:t>
            </a:r>
            <a:r>
              <a:rPr lang="en-US" sz="3050" b="1" dirty="0">
                <a:solidFill>
                  <a:schemeClr val="dk1"/>
                </a:solidFill>
                <a:latin typeface="Cambria"/>
                <a:ea typeface="Cambria"/>
                <a:cs typeface="Cambria"/>
                <a:sym typeface="Cambria"/>
              </a:rPr>
              <a:t>underperformed it during the month of December.</a:t>
            </a:r>
            <a:endParaRPr sz="3050" dirty="0">
              <a:solidFill>
                <a:schemeClr val="dk1"/>
              </a:solidFill>
              <a:latin typeface="Cambria"/>
              <a:ea typeface="Cambria"/>
              <a:cs typeface="Cambria"/>
              <a:sym typeface="Cambria"/>
            </a:endParaRPr>
          </a:p>
        </p:txBody>
      </p:sp>
      <p:sp>
        <p:nvSpPr>
          <p:cNvPr id="302" name="Google Shape;302;p17"/>
          <p:cNvSpPr/>
          <p:nvPr/>
        </p:nvSpPr>
        <p:spPr>
          <a:xfrm>
            <a:off x="210902" y="9401878"/>
            <a:ext cx="1122045" cy="314325"/>
          </a:xfrm>
          <a:custGeom>
            <a:avLst/>
            <a:gdLst/>
            <a:ahLst/>
            <a:cxnLst/>
            <a:rect l="l" t="t" r="r" b="b"/>
            <a:pathLst>
              <a:path w="1122045" h="314325" extrusionOk="0">
                <a:moveTo>
                  <a:pt x="763388" y="314299"/>
                </a:moveTo>
                <a:lnTo>
                  <a:pt x="754556" y="314299"/>
                </a:lnTo>
                <a:lnTo>
                  <a:pt x="756260" y="310271"/>
                </a:lnTo>
                <a:lnTo>
                  <a:pt x="760734" y="300041"/>
                </a:lnTo>
                <a:lnTo>
                  <a:pt x="777844" y="254254"/>
                </a:lnTo>
                <a:lnTo>
                  <a:pt x="787369" y="213119"/>
                </a:lnTo>
                <a:lnTo>
                  <a:pt x="790285" y="191467"/>
                </a:lnTo>
                <a:lnTo>
                  <a:pt x="790285" y="186693"/>
                </a:lnTo>
                <a:lnTo>
                  <a:pt x="0" y="186693"/>
                </a:lnTo>
                <a:lnTo>
                  <a:pt x="0" y="131949"/>
                </a:lnTo>
                <a:lnTo>
                  <a:pt x="790285" y="131949"/>
                </a:lnTo>
                <a:lnTo>
                  <a:pt x="790285" y="127175"/>
                </a:lnTo>
                <a:lnTo>
                  <a:pt x="781793" y="78332"/>
                </a:lnTo>
                <a:lnTo>
                  <a:pt x="767135" y="34013"/>
                </a:lnTo>
                <a:lnTo>
                  <a:pt x="756258" y="8369"/>
                </a:lnTo>
                <a:lnTo>
                  <a:pt x="752711" y="0"/>
                </a:lnTo>
                <a:lnTo>
                  <a:pt x="752849" y="0"/>
                </a:lnTo>
                <a:lnTo>
                  <a:pt x="769219" y="6802"/>
                </a:lnTo>
                <a:lnTo>
                  <a:pt x="1106055" y="152059"/>
                </a:lnTo>
                <a:lnTo>
                  <a:pt x="1121911" y="159152"/>
                </a:lnTo>
                <a:lnTo>
                  <a:pt x="1106219" y="166257"/>
                </a:lnTo>
                <a:lnTo>
                  <a:pt x="796998" y="300043"/>
                </a:lnTo>
                <a:lnTo>
                  <a:pt x="769388" y="311824"/>
                </a:lnTo>
                <a:lnTo>
                  <a:pt x="763388" y="314299"/>
                </a:lnTo>
                <a:close/>
              </a:path>
              <a:path w="1122045" h="314325" extrusionOk="0">
                <a:moveTo>
                  <a:pt x="760732" y="300043"/>
                </a:moveTo>
                <a:close/>
              </a:path>
            </a:pathLst>
          </a:custGeom>
          <a:solidFill>
            <a:srgbClr val="3173F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306"/>
        <p:cNvGrpSpPr/>
        <p:nvPr/>
      </p:nvGrpSpPr>
      <p:grpSpPr>
        <a:xfrm>
          <a:off x="0" y="0"/>
          <a:ext cx="0" cy="0"/>
          <a:chOff x="0" y="0"/>
          <a:chExt cx="0" cy="0"/>
        </a:xfrm>
      </p:grpSpPr>
      <p:sp>
        <p:nvSpPr>
          <p:cNvPr id="307" name="Google Shape;307;p18"/>
          <p:cNvSpPr/>
          <p:nvPr/>
        </p:nvSpPr>
        <p:spPr>
          <a:xfrm>
            <a:off x="210902" y="9401876"/>
            <a:ext cx="1122045" cy="314325"/>
          </a:xfrm>
          <a:custGeom>
            <a:avLst/>
            <a:gdLst/>
            <a:ahLst/>
            <a:cxnLst/>
            <a:rect l="l" t="t" r="r" b="b"/>
            <a:pathLst>
              <a:path w="1122045" h="314325" extrusionOk="0">
                <a:moveTo>
                  <a:pt x="763388" y="314299"/>
                </a:moveTo>
                <a:lnTo>
                  <a:pt x="754556" y="314299"/>
                </a:lnTo>
                <a:lnTo>
                  <a:pt x="756260" y="310271"/>
                </a:lnTo>
                <a:lnTo>
                  <a:pt x="760734" y="300041"/>
                </a:lnTo>
                <a:lnTo>
                  <a:pt x="777844" y="254254"/>
                </a:lnTo>
                <a:lnTo>
                  <a:pt x="787369" y="213119"/>
                </a:lnTo>
                <a:lnTo>
                  <a:pt x="790285" y="191467"/>
                </a:lnTo>
                <a:lnTo>
                  <a:pt x="790285" y="186693"/>
                </a:lnTo>
                <a:lnTo>
                  <a:pt x="0" y="186693"/>
                </a:lnTo>
                <a:lnTo>
                  <a:pt x="0" y="131949"/>
                </a:lnTo>
                <a:lnTo>
                  <a:pt x="790285" y="131949"/>
                </a:lnTo>
                <a:lnTo>
                  <a:pt x="790285" y="127175"/>
                </a:lnTo>
                <a:lnTo>
                  <a:pt x="781793" y="78332"/>
                </a:lnTo>
                <a:lnTo>
                  <a:pt x="767135" y="34013"/>
                </a:lnTo>
                <a:lnTo>
                  <a:pt x="756258" y="8369"/>
                </a:lnTo>
                <a:lnTo>
                  <a:pt x="752711" y="0"/>
                </a:lnTo>
                <a:lnTo>
                  <a:pt x="752849" y="0"/>
                </a:lnTo>
                <a:lnTo>
                  <a:pt x="769219" y="6802"/>
                </a:lnTo>
                <a:lnTo>
                  <a:pt x="1106055" y="152059"/>
                </a:lnTo>
                <a:lnTo>
                  <a:pt x="1121911" y="159152"/>
                </a:lnTo>
                <a:lnTo>
                  <a:pt x="1106219" y="166257"/>
                </a:lnTo>
                <a:lnTo>
                  <a:pt x="796998" y="300043"/>
                </a:lnTo>
                <a:lnTo>
                  <a:pt x="769388" y="311824"/>
                </a:lnTo>
                <a:lnTo>
                  <a:pt x="763388" y="314299"/>
                </a:lnTo>
                <a:close/>
              </a:path>
              <a:path w="1122045" h="314325" extrusionOk="0">
                <a:moveTo>
                  <a:pt x="760732" y="300043"/>
                </a:moveTo>
                <a:close/>
              </a:path>
            </a:pathLst>
          </a:custGeom>
          <a:solidFill>
            <a:srgbClr val="3173F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08" name="Google Shape;308;p18"/>
          <p:cNvPicPr preferRelativeResize="0"/>
          <p:nvPr/>
        </p:nvPicPr>
        <p:blipFill rotWithShape="1">
          <a:blip r:embed="rId3">
            <a:alphaModFix/>
          </a:blip>
          <a:srcRect/>
          <a:stretch/>
        </p:blipFill>
        <p:spPr>
          <a:xfrm>
            <a:off x="772001" y="1681027"/>
            <a:ext cx="17002124" cy="6819899"/>
          </a:xfrm>
          <a:prstGeom prst="rect">
            <a:avLst/>
          </a:prstGeom>
          <a:noFill/>
          <a:ln>
            <a:noFill/>
          </a:ln>
        </p:spPr>
      </p:pic>
      <p:sp>
        <p:nvSpPr>
          <p:cNvPr id="309" name="Google Shape;309;p18"/>
          <p:cNvSpPr txBox="1">
            <a:spLocks noGrp="1"/>
          </p:cNvSpPr>
          <p:nvPr>
            <p:ph type="title"/>
          </p:nvPr>
        </p:nvSpPr>
        <p:spPr>
          <a:xfrm>
            <a:off x="759301" y="484534"/>
            <a:ext cx="2828290" cy="5435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400">
                <a:solidFill>
                  <a:srgbClr val="86C7EC"/>
                </a:solidFill>
                <a:latin typeface="Trebuchet MS"/>
                <a:ea typeface="Trebuchet MS"/>
                <a:cs typeface="Trebuchet MS"/>
                <a:sym typeface="Trebuchet MS"/>
              </a:rPr>
              <a:t>2nd Portfolio</a:t>
            </a:r>
            <a:endParaRPr sz="3400">
              <a:latin typeface="Trebuchet MS"/>
              <a:ea typeface="Trebuchet MS"/>
              <a:cs typeface="Trebuchet MS"/>
              <a:sym typeface="Trebuchet MS"/>
            </a:endParaRPr>
          </a:p>
        </p:txBody>
      </p:sp>
      <p:sp>
        <p:nvSpPr>
          <p:cNvPr id="310" name="Google Shape;310;p18"/>
          <p:cNvSpPr txBox="1"/>
          <p:nvPr/>
        </p:nvSpPr>
        <p:spPr>
          <a:xfrm>
            <a:off x="2266436" y="9172578"/>
            <a:ext cx="12723495" cy="5892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700" b="1">
                <a:solidFill>
                  <a:schemeClr val="dk1"/>
                </a:solidFill>
                <a:latin typeface="Cambria"/>
                <a:ea typeface="Cambria"/>
                <a:cs typeface="Cambria"/>
                <a:sym typeface="Cambria"/>
              </a:rPr>
              <a:t>Only </a:t>
            </a:r>
            <a:r>
              <a:rPr lang="en-US" sz="3700" b="1">
                <a:solidFill>
                  <a:srgbClr val="1736B1"/>
                </a:solidFill>
                <a:latin typeface="Cambria"/>
                <a:ea typeface="Cambria"/>
                <a:cs typeface="Cambria"/>
                <a:sym typeface="Cambria"/>
              </a:rPr>
              <a:t>Attijari Leasing </a:t>
            </a:r>
            <a:r>
              <a:rPr lang="en-US" sz="3700" b="1">
                <a:solidFill>
                  <a:schemeClr val="dk1"/>
                </a:solidFill>
                <a:latin typeface="Cambria"/>
                <a:ea typeface="Cambria"/>
                <a:cs typeface="Cambria"/>
                <a:sym typeface="Cambria"/>
              </a:rPr>
              <a:t>outperformed market by 26/12/2023</a:t>
            </a:r>
            <a:endParaRPr sz="3700">
              <a:solidFill>
                <a:schemeClr val="dk1"/>
              </a:solidFill>
              <a:latin typeface="Cambria"/>
              <a:ea typeface="Cambria"/>
              <a:cs typeface="Cambria"/>
              <a:sym typeface="Cambri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314"/>
        <p:cNvGrpSpPr/>
        <p:nvPr/>
      </p:nvGrpSpPr>
      <p:grpSpPr>
        <a:xfrm>
          <a:off x="0" y="0"/>
          <a:ext cx="0" cy="0"/>
          <a:chOff x="0" y="0"/>
          <a:chExt cx="0" cy="0"/>
        </a:xfrm>
      </p:grpSpPr>
      <p:pic>
        <p:nvPicPr>
          <p:cNvPr id="315" name="Google Shape;315;p19"/>
          <p:cNvPicPr preferRelativeResize="0"/>
          <p:nvPr/>
        </p:nvPicPr>
        <p:blipFill rotWithShape="1">
          <a:blip r:embed="rId3">
            <a:alphaModFix/>
          </a:blip>
          <a:srcRect/>
          <a:stretch/>
        </p:blipFill>
        <p:spPr>
          <a:xfrm>
            <a:off x="0" y="0"/>
            <a:ext cx="18287999" cy="10286999"/>
          </a:xfrm>
          <a:prstGeom prst="rect">
            <a:avLst/>
          </a:prstGeom>
          <a:noFill/>
          <a:ln>
            <a:noFill/>
          </a:ln>
        </p:spPr>
      </p:pic>
      <p:pic>
        <p:nvPicPr>
          <p:cNvPr id="316" name="Google Shape;316;p19"/>
          <p:cNvPicPr preferRelativeResize="0"/>
          <p:nvPr/>
        </p:nvPicPr>
        <p:blipFill rotWithShape="1">
          <a:blip r:embed="rId4">
            <a:alphaModFix/>
          </a:blip>
          <a:srcRect/>
          <a:stretch/>
        </p:blipFill>
        <p:spPr>
          <a:xfrm>
            <a:off x="748467" y="2898317"/>
            <a:ext cx="16792572" cy="6781799"/>
          </a:xfrm>
          <a:prstGeom prst="rect">
            <a:avLst/>
          </a:prstGeom>
          <a:noFill/>
          <a:ln>
            <a:noFill/>
          </a:ln>
        </p:spPr>
      </p:pic>
      <p:sp>
        <p:nvSpPr>
          <p:cNvPr id="317" name="Google Shape;317;p19"/>
          <p:cNvSpPr txBox="1">
            <a:spLocks noGrp="1"/>
          </p:cNvSpPr>
          <p:nvPr>
            <p:ph type="title"/>
          </p:nvPr>
        </p:nvSpPr>
        <p:spPr>
          <a:xfrm>
            <a:off x="1273092" y="1181029"/>
            <a:ext cx="3033395" cy="6045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800">
                <a:solidFill>
                  <a:srgbClr val="3173F5"/>
                </a:solidFill>
                <a:latin typeface="Trebuchet MS"/>
                <a:ea typeface="Trebuchet MS"/>
                <a:cs typeface="Trebuchet MS"/>
                <a:sym typeface="Trebuchet MS"/>
              </a:rPr>
              <a:t>2. To Sectors</a:t>
            </a:r>
            <a:endParaRPr sz="3800">
              <a:latin typeface="Trebuchet MS"/>
              <a:ea typeface="Trebuchet MS"/>
              <a:cs typeface="Trebuchet MS"/>
              <a:sym typeface="Trebuchet MS"/>
            </a:endParaRPr>
          </a:p>
        </p:txBody>
      </p:sp>
      <p:sp>
        <p:nvSpPr>
          <p:cNvPr id="318" name="Google Shape;318;p19"/>
          <p:cNvSpPr/>
          <p:nvPr/>
        </p:nvSpPr>
        <p:spPr>
          <a:xfrm>
            <a:off x="15715574" y="567060"/>
            <a:ext cx="2572385" cy="1286510"/>
          </a:xfrm>
          <a:custGeom>
            <a:avLst/>
            <a:gdLst/>
            <a:ahLst/>
            <a:cxnLst/>
            <a:rect l="l" t="t" r="r" b="b"/>
            <a:pathLst>
              <a:path w="2572384" h="1286510" extrusionOk="0">
                <a:moveTo>
                  <a:pt x="643095" y="0"/>
                </a:moveTo>
                <a:lnTo>
                  <a:pt x="2572384" y="0"/>
                </a:lnTo>
                <a:lnTo>
                  <a:pt x="2572384" y="1286192"/>
                </a:lnTo>
                <a:lnTo>
                  <a:pt x="643096" y="1286192"/>
                </a:lnTo>
                <a:lnTo>
                  <a:pt x="0" y="643096"/>
                </a:lnTo>
                <a:lnTo>
                  <a:pt x="643095" y="0"/>
                </a:lnTo>
                <a:close/>
              </a:path>
            </a:pathLst>
          </a:custGeom>
          <a:solidFill>
            <a:srgbClr val="0A2E65">
              <a:alpha val="67843"/>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56"/>
        <p:cNvGrpSpPr/>
        <p:nvPr/>
      </p:nvGrpSpPr>
      <p:grpSpPr>
        <a:xfrm>
          <a:off x="0" y="0"/>
          <a:ext cx="0" cy="0"/>
          <a:chOff x="0" y="0"/>
          <a:chExt cx="0" cy="0"/>
        </a:xfrm>
      </p:grpSpPr>
      <p:grpSp>
        <p:nvGrpSpPr>
          <p:cNvPr id="57" name="Google Shape;57;p2"/>
          <p:cNvGrpSpPr/>
          <p:nvPr/>
        </p:nvGrpSpPr>
        <p:grpSpPr>
          <a:xfrm>
            <a:off x="0" y="0"/>
            <a:ext cx="18287999" cy="10286999"/>
            <a:chOff x="0" y="0"/>
            <a:chExt cx="18287999" cy="10286999"/>
          </a:xfrm>
        </p:grpSpPr>
        <p:pic>
          <p:nvPicPr>
            <p:cNvPr id="58" name="Google Shape;58;p2"/>
            <p:cNvPicPr preferRelativeResize="0"/>
            <p:nvPr/>
          </p:nvPicPr>
          <p:blipFill rotWithShape="1">
            <a:blip r:embed="rId3">
              <a:alphaModFix/>
            </a:blip>
            <a:srcRect/>
            <a:stretch/>
          </p:blipFill>
          <p:spPr>
            <a:xfrm>
              <a:off x="0" y="0"/>
              <a:ext cx="18287999" cy="10286999"/>
            </a:xfrm>
            <a:prstGeom prst="rect">
              <a:avLst/>
            </a:prstGeom>
            <a:noFill/>
            <a:ln>
              <a:noFill/>
            </a:ln>
          </p:spPr>
        </p:pic>
        <p:sp>
          <p:nvSpPr>
            <p:cNvPr id="59" name="Google Shape;59;p2"/>
            <p:cNvSpPr/>
            <p:nvPr/>
          </p:nvSpPr>
          <p:spPr>
            <a:xfrm>
              <a:off x="1028687" y="7086294"/>
              <a:ext cx="3525520" cy="2030730"/>
            </a:xfrm>
            <a:custGeom>
              <a:avLst/>
              <a:gdLst/>
              <a:ahLst/>
              <a:cxnLst/>
              <a:rect l="l" t="t" r="r" b="b"/>
              <a:pathLst>
                <a:path w="3525520" h="2030729" extrusionOk="0">
                  <a:moveTo>
                    <a:pt x="3525024" y="0"/>
                  </a:moveTo>
                  <a:lnTo>
                    <a:pt x="0" y="0"/>
                  </a:lnTo>
                  <a:lnTo>
                    <a:pt x="0" y="1413154"/>
                  </a:lnTo>
                  <a:lnTo>
                    <a:pt x="0" y="2030310"/>
                  </a:lnTo>
                  <a:lnTo>
                    <a:pt x="3525024" y="2030310"/>
                  </a:lnTo>
                  <a:lnTo>
                    <a:pt x="3525024" y="1413154"/>
                  </a:lnTo>
                  <a:lnTo>
                    <a:pt x="3525024" y="0"/>
                  </a:lnTo>
                  <a:close/>
                </a:path>
              </a:pathLst>
            </a:custGeom>
            <a:solidFill>
              <a:srgbClr val="86C7E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0" name="Google Shape;60;p2"/>
          <p:cNvSpPr txBox="1"/>
          <p:nvPr/>
        </p:nvSpPr>
        <p:spPr>
          <a:xfrm>
            <a:off x="1028700" y="7086282"/>
            <a:ext cx="2880995" cy="1413510"/>
          </a:xfrm>
          <a:prstGeom prst="rect">
            <a:avLst/>
          </a:prstGeom>
          <a:solidFill>
            <a:srgbClr val="86C7EC"/>
          </a:solidFill>
          <a:ln>
            <a:noFill/>
          </a:ln>
        </p:spPr>
        <p:txBody>
          <a:bodyPr spcFirstLastPara="1" wrap="square" lIns="0" tIns="5700" rIns="0" bIns="0" anchor="t" anchorCtr="0">
            <a:spAutoFit/>
          </a:bodyPr>
          <a:lstStyle/>
          <a:p>
            <a:pPr marL="0" marR="0" lvl="0" indent="0" algn="l" rtl="0">
              <a:lnSpc>
                <a:spcPct val="100000"/>
              </a:lnSpc>
              <a:spcBef>
                <a:spcPts val="0"/>
              </a:spcBef>
              <a:spcAft>
                <a:spcPts val="0"/>
              </a:spcAft>
              <a:buNone/>
            </a:pPr>
            <a:endParaRPr sz="4700">
              <a:solidFill>
                <a:schemeClr val="dk1"/>
              </a:solidFill>
              <a:latin typeface="Times New Roman"/>
              <a:ea typeface="Times New Roman"/>
              <a:cs typeface="Times New Roman"/>
              <a:sym typeface="Times New Roman"/>
            </a:endParaRPr>
          </a:p>
          <a:p>
            <a:pPr marL="643255" marR="0" lvl="0" indent="0" algn="ctr" rtl="0">
              <a:lnSpc>
                <a:spcPct val="100000"/>
              </a:lnSpc>
              <a:spcBef>
                <a:spcPts val="0"/>
              </a:spcBef>
              <a:spcAft>
                <a:spcPts val="0"/>
              </a:spcAft>
              <a:buNone/>
            </a:pPr>
            <a:r>
              <a:rPr lang="en-US" sz="4000" b="1">
                <a:solidFill>
                  <a:srgbClr val="FFFFFF"/>
                </a:solidFill>
                <a:latin typeface="Tahoma"/>
                <a:ea typeface="Tahoma"/>
                <a:cs typeface="Tahoma"/>
                <a:sym typeface="Tahoma"/>
              </a:rPr>
              <a:t>1</a:t>
            </a:r>
            <a:endParaRPr sz="4000">
              <a:solidFill>
                <a:schemeClr val="dk1"/>
              </a:solidFill>
              <a:latin typeface="Tahoma"/>
              <a:ea typeface="Tahoma"/>
              <a:cs typeface="Tahoma"/>
              <a:sym typeface="Tahoma"/>
            </a:endParaRPr>
          </a:p>
        </p:txBody>
      </p:sp>
      <p:grpSp>
        <p:nvGrpSpPr>
          <p:cNvPr id="61" name="Google Shape;61;p2"/>
          <p:cNvGrpSpPr/>
          <p:nvPr/>
        </p:nvGrpSpPr>
        <p:grpSpPr>
          <a:xfrm>
            <a:off x="3909652" y="6469125"/>
            <a:ext cx="3525563" cy="2647405"/>
            <a:chOff x="3909652" y="6469125"/>
            <a:chExt cx="3525563" cy="2647405"/>
          </a:xfrm>
        </p:grpSpPr>
        <p:sp>
          <p:nvSpPr>
            <p:cNvPr id="62" name="Google Shape;62;p2"/>
            <p:cNvSpPr/>
            <p:nvPr/>
          </p:nvSpPr>
          <p:spPr>
            <a:xfrm>
              <a:off x="3909652" y="8499310"/>
              <a:ext cx="644525" cy="617220"/>
            </a:xfrm>
            <a:custGeom>
              <a:avLst/>
              <a:gdLst/>
              <a:ahLst/>
              <a:cxnLst/>
              <a:rect l="l" t="t" r="r" b="b"/>
              <a:pathLst>
                <a:path w="644525" h="617220" extrusionOk="0">
                  <a:moveTo>
                    <a:pt x="0" y="0"/>
                  </a:moveTo>
                  <a:lnTo>
                    <a:pt x="644024" y="0"/>
                  </a:lnTo>
                  <a:lnTo>
                    <a:pt x="644024" y="617167"/>
                  </a:lnTo>
                  <a:lnTo>
                    <a:pt x="0" y="0"/>
                  </a:lnTo>
                  <a:close/>
                </a:path>
              </a:pathLst>
            </a:custGeom>
            <a:solidFill>
              <a:srgbClr val="17B5B4">
                <a:alpha val="49803"/>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 name="Google Shape;63;p2"/>
            <p:cNvSpPr/>
            <p:nvPr/>
          </p:nvSpPr>
          <p:spPr>
            <a:xfrm>
              <a:off x="3909695" y="6469125"/>
              <a:ext cx="3525520" cy="2030730"/>
            </a:xfrm>
            <a:custGeom>
              <a:avLst/>
              <a:gdLst/>
              <a:ahLst/>
              <a:cxnLst/>
              <a:rect l="l" t="t" r="r" b="b"/>
              <a:pathLst>
                <a:path w="3525520" h="2030729" extrusionOk="0">
                  <a:moveTo>
                    <a:pt x="3525012" y="0"/>
                  </a:moveTo>
                  <a:lnTo>
                    <a:pt x="0" y="0"/>
                  </a:lnTo>
                  <a:lnTo>
                    <a:pt x="0" y="1413154"/>
                  </a:lnTo>
                  <a:lnTo>
                    <a:pt x="0" y="2030323"/>
                  </a:lnTo>
                  <a:lnTo>
                    <a:pt x="3525012" y="2030323"/>
                  </a:lnTo>
                  <a:lnTo>
                    <a:pt x="3525012" y="1413154"/>
                  </a:lnTo>
                  <a:lnTo>
                    <a:pt x="3525012" y="0"/>
                  </a:lnTo>
                  <a:close/>
                </a:path>
              </a:pathLst>
            </a:custGeom>
            <a:solidFill>
              <a:srgbClr val="2B91D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4" name="Google Shape;64;p2"/>
          <p:cNvSpPr txBox="1"/>
          <p:nvPr/>
        </p:nvSpPr>
        <p:spPr>
          <a:xfrm>
            <a:off x="4553722" y="7086282"/>
            <a:ext cx="2289175" cy="796290"/>
          </a:xfrm>
          <a:prstGeom prst="rect">
            <a:avLst/>
          </a:prstGeom>
          <a:solidFill>
            <a:srgbClr val="2B91D5"/>
          </a:solidFill>
          <a:ln>
            <a:noFill/>
          </a:ln>
        </p:spPr>
        <p:txBody>
          <a:bodyPr spcFirstLastPara="1" wrap="square" lIns="0" tIns="74925" rIns="0" bIns="0" anchor="t" anchorCtr="0">
            <a:spAutoFit/>
          </a:bodyPr>
          <a:lstStyle/>
          <a:p>
            <a:pPr marL="0" marR="43815" lvl="0" indent="0" algn="ctr" rtl="0">
              <a:lnSpc>
                <a:spcPct val="100000"/>
              </a:lnSpc>
              <a:spcBef>
                <a:spcPts val="0"/>
              </a:spcBef>
              <a:spcAft>
                <a:spcPts val="0"/>
              </a:spcAft>
              <a:buNone/>
            </a:pPr>
            <a:r>
              <a:rPr lang="en-US" sz="4000" b="1">
                <a:solidFill>
                  <a:srgbClr val="FFFFFF"/>
                </a:solidFill>
                <a:latin typeface="Tahoma"/>
                <a:ea typeface="Tahoma"/>
                <a:cs typeface="Tahoma"/>
                <a:sym typeface="Tahoma"/>
              </a:rPr>
              <a:t>2</a:t>
            </a:r>
            <a:endParaRPr sz="4000">
              <a:solidFill>
                <a:schemeClr val="dk1"/>
              </a:solidFill>
              <a:latin typeface="Tahoma"/>
              <a:ea typeface="Tahoma"/>
              <a:cs typeface="Tahoma"/>
              <a:sym typeface="Tahoma"/>
            </a:endParaRPr>
          </a:p>
        </p:txBody>
      </p:sp>
      <p:sp>
        <p:nvSpPr>
          <p:cNvPr id="65" name="Google Shape;65;p2"/>
          <p:cNvSpPr/>
          <p:nvPr/>
        </p:nvSpPr>
        <p:spPr>
          <a:xfrm>
            <a:off x="6842430" y="5851956"/>
            <a:ext cx="3525520" cy="2030730"/>
          </a:xfrm>
          <a:custGeom>
            <a:avLst/>
            <a:gdLst/>
            <a:ahLst/>
            <a:cxnLst/>
            <a:rect l="l" t="t" r="r" b="b"/>
            <a:pathLst>
              <a:path w="3525520" h="2030729" extrusionOk="0">
                <a:moveTo>
                  <a:pt x="3525012" y="0"/>
                </a:moveTo>
                <a:lnTo>
                  <a:pt x="0" y="0"/>
                </a:lnTo>
                <a:lnTo>
                  <a:pt x="0" y="1418513"/>
                </a:lnTo>
                <a:lnTo>
                  <a:pt x="0" y="2030323"/>
                </a:lnTo>
                <a:lnTo>
                  <a:pt x="3525012" y="2030323"/>
                </a:lnTo>
                <a:lnTo>
                  <a:pt x="3525012" y="1418513"/>
                </a:lnTo>
                <a:lnTo>
                  <a:pt x="3525012" y="0"/>
                </a:lnTo>
                <a:close/>
              </a:path>
            </a:pathLst>
          </a:custGeom>
          <a:solidFill>
            <a:srgbClr val="3173F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 name="Google Shape;66;p2"/>
          <p:cNvSpPr txBox="1"/>
          <p:nvPr/>
        </p:nvSpPr>
        <p:spPr>
          <a:xfrm>
            <a:off x="8429086" y="6531428"/>
            <a:ext cx="351790" cy="635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4000" b="1">
                <a:solidFill>
                  <a:srgbClr val="FFFFFF"/>
                </a:solidFill>
                <a:latin typeface="Tahoma"/>
                <a:ea typeface="Tahoma"/>
                <a:cs typeface="Tahoma"/>
                <a:sym typeface="Tahoma"/>
              </a:rPr>
              <a:t>3</a:t>
            </a:r>
            <a:endParaRPr sz="4000">
              <a:solidFill>
                <a:schemeClr val="dk1"/>
              </a:solidFill>
              <a:latin typeface="Tahoma"/>
              <a:ea typeface="Tahoma"/>
              <a:cs typeface="Tahoma"/>
              <a:sym typeface="Tahoma"/>
            </a:endParaRPr>
          </a:p>
        </p:txBody>
      </p:sp>
      <p:sp>
        <p:nvSpPr>
          <p:cNvPr id="67" name="Google Shape;67;p2"/>
          <p:cNvSpPr/>
          <p:nvPr/>
        </p:nvSpPr>
        <p:spPr>
          <a:xfrm>
            <a:off x="9749294" y="5240138"/>
            <a:ext cx="3525520" cy="2030730"/>
          </a:xfrm>
          <a:custGeom>
            <a:avLst/>
            <a:gdLst/>
            <a:ahLst/>
            <a:cxnLst/>
            <a:rect l="l" t="t" r="r" b="b"/>
            <a:pathLst>
              <a:path w="3525519" h="2030729" extrusionOk="0">
                <a:moveTo>
                  <a:pt x="3525022" y="2030322"/>
                </a:moveTo>
                <a:lnTo>
                  <a:pt x="0" y="2030322"/>
                </a:lnTo>
                <a:lnTo>
                  <a:pt x="0" y="0"/>
                </a:lnTo>
                <a:lnTo>
                  <a:pt x="3525022" y="0"/>
                </a:lnTo>
                <a:lnTo>
                  <a:pt x="3525022" y="2030322"/>
                </a:lnTo>
                <a:close/>
              </a:path>
            </a:pathLst>
          </a:custGeom>
          <a:solidFill>
            <a:srgbClr val="12538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 name="Google Shape;68;p2"/>
          <p:cNvSpPr txBox="1"/>
          <p:nvPr/>
        </p:nvSpPr>
        <p:spPr>
          <a:xfrm>
            <a:off x="10367451" y="5851947"/>
            <a:ext cx="2907030" cy="1418590"/>
          </a:xfrm>
          <a:prstGeom prst="rect">
            <a:avLst/>
          </a:prstGeom>
          <a:noFill/>
          <a:ln>
            <a:noFill/>
          </a:ln>
        </p:spPr>
        <p:txBody>
          <a:bodyPr spcFirstLastPara="1" wrap="square" lIns="0" tIns="80000" rIns="0" bIns="0" anchor="t" anchorCtr="0">
            <a:spAutoFit/>
          </a:bodyPr>
          <a:lstStyle/>
          <a:p>
            <a:pPr marL="0" marR="610235" lvl="0" indent="0" algn="ctr" rtl="0">
              <a:lnSpc>
                <a:spcPct val="100000"/>
              </a:lnSpc>
              <a:spcBef>
                <a:spcPts val="0"/>
              </a:spcBef>
              <a:spcAft>
                <a:spcPts val="0"/>
              </a:spcAft>
              <a:buNone/>
            </a:pPr>
            <a:r>
              <a:rPr lang="en-US" sz="4000" b="1">
                <a:solidFill>
                  <a:srgbClr val="FFFFFF"/>
                </a:solidFill>
                <a:latin typeface="Tahoma"/>
                <a:ea typeface="Tahoma"/>
                <a:cs typeface="Tahoma"/>
                <a:sym typeface="Tahoma"/>
              </a:rPr>
              <a:t>4</a:t>
            </a:r>
            <a:endParaRPr sz="4000">
              <a:solidFill>
                <a:schemeClr val="dk1"/>
              </a:solidFill>
              <a:latin typeface="Tahoma"/>
              <a:ea typeface="Tahoma"/>
              <a:cs typeface="Tahoma"/>
              <a:sym typeface="Tahoma"/>
            </a:endParaRPr>
          </a:p>
        </p:txBody>
      </p:sp>
      <p:grpSp>
        <p:nvGrpSpPr>
          <p:cNvPr id="69" name="Google Shape;69;p2"/>
          <p:cNvGrpSpPr/>
          <p:nvPr/>
        </p:nvGrpSpPr>
        <p:grpSpPr>
          <a:xfrm>
            <a:off x="6826014" y="3574512"/>
            <a:ext cx="10350699" cy="4924850"/>
            <a:chOff x="6826014" y="3574512"/>
            <a:chExt cx="10350699" cy="4924850"/>
          </a:xfrm>
        </p:grpSpPr>
        <p:sp>
          <p:nvSpPr>
            <p:cNvPr id="70" name="Google Shape;70;p2"/>
            <p:cNvSpPr/>
            <p:nvPr/>
          </p:nvSpPr>
          <p:spPr>
            <a:xfrm>
              <a:off x="9739696" y="7264974"/>
              <a:ext cx="618490" cy="617220"/>
            </a:xfrm>
            <a:custGeom>
              <a:avLst/>
              <a:gdLst/>
              <a:ahLst/>
              <a:cxnLst/>
              <a:rect l="l" t="t" r="r" b="b"/>
              <a:pathLst>
                <a:path w="618490" h="617220" extrusionOk="0">
                  <a:moveTo>
                    <a:pt x="0" y="0"/>
                  </a:moveTo>
                  <a:lnTo>
                    <a:pt x="618156" y="0"/>
                  </a:lnTo>
                  <a:lnTo>
                    <a:pt x="618156" y="617167"/>
                  </a:lnTo>
                  <a:lnTo>
                    <a:pt x="0" y="0"/>
                  </a:lnTo>
                  <a:close/>
                </a:path>
              </a:pathLst>
            </a:custGeom>
            <a:solidFill>
              <a:srgbClr val="2B91D5">
                <a:alpha val="49803"/>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 name="Google Shape;71;p2"/>
            <p:cNvSpPr/>
            <p:nvPr/>
          </p:nvSpPr>
          <p:spPr>
            <a:xfrm>
              <a:off x="6826014" y="7882142"/>
              <a:ext cx="618490" cy="617220"/>
            </a:xfrm>
            <a:custGeom>
              <a:avLst/>
              <a:gdLst/>
              <a:ahLst/>
              <a:cxnLst/>
              <a:rect l="l" t="t" r="r" b="b"/>
              <a:pathLst>
                <a:path w="618490" h="617220" extrusionOk="0">
                  <a:moveTo>
                    <a:pt x="0" y="0"/>
                  </a:moveTo>
                  <a:lnTo>
                    <a:pt x="618156" y="0"/>
                  </a:lnTo>
                  <a:lnTo>
                    <a:pt x="618156" y="617167"/>
                  </a:lnTo>
                  <a:lnTo>
                    <a:pt x="0" y="0"/>
                  </a:lnTo>
                  <a:close/>
                </a:path>
              </a:pathLst>
            </a:custGeom>
            <a:solidFill>
              <a:srgbClr val="37C8EF">
                <a:alpha val="49803"/>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 name="Google Shape;72;p2"/>
            <p:cNvSpPr/>
            <p:nvPr/>
          </p:nvSpPr>
          <p:spPr>
            <a:xfrm>
              <a:off x="12650433" y="3574512"/>
              <a:ext cx="4526280" cy="4020820"/>
            </a:xfrm>
            <a:custGeom>
              <a:avLst/>
              <a:gdLst/>
              <a:ahLst/>
              <a:cxnLst/>
              <a:rect l="l" t="t" r="r" b="b"/>
              <a:pathLst>
                <a:path w="4526280" h="4020820" extrusionOk="0">
                  <a:moveTo>
                    <a:pt x="2644220" y="4020615"/>
                  </a:moveTo>
                  <a:lnTo>
                    <a:pt x="2644220" y="3079755"/>
                  </a:lnTo>
                  <a:lnTo>
                    <a:pt x="0" y="3079755"/>
                  </a:lnTo>
                  <a:lnTo>
                    <a:pt x="0" y="940860"/>
                  </a:lnTo>
                  <a:lnTo>
                    <a:pt x="2644220" y="940860"/>
                  </a:lnTo>
                  <a:lnTo>
                    <a:pt x="2644220" y="0"/>
                  </a:lnTo>
                  <a:lnTo>
                    <a:pt x="4525940" y="2010307"/>
                  </a:lnTo>
                  <a:lnTo>
                    <a:pt x="2644220" y="4020615"/>
                  </a:lnTo>
                  <a:close/>
                </a:path>
              </a:pathLst>
            </a:custGeom>
            <a:solidFill>
              <a:srgbClr val="0A2E6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3" name="Google Shape;73;p2"/>
          <p:cNvSpPr txBox="1"/>
          <p:nvPr/>
        </p:nvSpPr>
        <p:spPr>
          <a:xfrm>
            <a:off x="14502302" y="5244593"/>
            <a:ext cx="351790" cy="635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4000" b="1">
                <a:solidFill>
                  <a:srgbClr val="FFFFFF"/>
                </a:solidFill>
                <a:latin typeface="Tahoma"/>
                <a:ea typeface="Tahoma"/>
                <a:cs typeface="Tahoma"/>
                <a:sym typeface="Tahoma"/>
              </a:rPr>
              <a:t>5</a:t>
            </a:r>
            <a:endParaRPr sz="4000">
              <a:solidFill>
                <a:schemeClr val="dk1"/>
              </a:solidFill>
              <a:latin typeface="Tahoma"/>
              <a:ea typeface="Tahoma"/>
              <a:cs typeface="Tahoma"/>
              <a:sym typeface="Tahoma"/>
            </a:endParaRPr>
          </a:p>
        </p:txBody>
      </p:sp>
      <p:grpSp>
        <p:nvGrpSpPr>
          <p:cNvPr id="74" name="Google Shape;74;p2"/>
          <p:cNvGrpSpPr/>
          <p:nvPr/>
        </p:nvGrpSpPr>
        <p:grpSpPr>
          <a:xfrm>
            <a:off x="7239187" y="1857426"/>
            <a:ext cx="6020138" cy="5407600"/>
            <a:chOff x="7239187" y="1857426"/>
            <a:chExt cx="6020138" cy="5407600"/>
          </a:xfrm>
        </p:grpSpPr>
        <p:sp>
          <p:nvSpPr>
            <p:cNvPr id="75" name="Google Shape;75;p2"/>
            <p:cNvSpPr/>
            <p:nvPr/>
          </p:nvSpPr>
          <p:spPr>
            <a:xfrm>
              <a:off x="12640835" y="6647806"/>
              <a:ext cx="618490" cy="617220"/>
            </a:xfrm>
            <a:custGeom>
              <a:avLst/>
              <a:gdLst/>
              <a:ahLst/>
              <a:cxnLst/>
              <a:rect l="l" t="t" r="r" b="b"/>
              <a:pathLst>
                <a:path w="618490" h="617220" extrusionOk="0">
                  <a:moveTo>
                    <a:pt x="0" y="0"/>
                  </a:moveTo>
                  <a:lnTo>
                    <a:pt x="618156" y="0"/>
                  </a:lnTo>
                  <a:lnTo>
                    <a:pt x="618156" y="617167"/>
                  </a:lnTo>
                  <a:lnTo>
                    <a:pt x="0" y="0"/>
                  </a:lnTo>
                  <a:close/>
                </a:path>
              </a:pathLst>
            </a:custGeom>
            <a:solidFill>
              <a:srgbClr val="12538A">
                <a:alpha val="49803"/>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 name="Google Shape;76;p2"/>
            <p:cNvSpPr/>
            <p:nvPr/>
          </p:nvSpPr>
          <p:spPr>
            <a:xfrm>
              <a:off x="7239187" y="1857426"/>
              <a:ext cx="3836035" cy="85725"/>
            </a:xfrm>
            <a:custGeom>
              <a:avLst/>
              <a:gdLst/>
              <a:ahLst/>
              <a:cxnLst/>
              <a:rect l="l" t="t" r="r" b="b"/>
              <a:pathLst>
                <a:path w="3836034" h="85725" extrusionOk="0">
                  <a:moveTo>
                    <a:pt x="3835895" y="85724"/>
                  </a:moveTo>
                  <a:lnTo>
                    <a:pt x="0" y="85724"/>
                  </a:lnTo>
                  <a:lnTo>
                    <a:pt x="0" y="0"/>
                  </a:lnTo>
                  <a:lnTo>
                    <a:pt x="3835895" y="0"/>
                  </a:lnTo>
                  <a:lnTo>
                    <a:pt x="3835895" y="85724"/>
                  </a:lnTo>
                  <a:close/>
                </a:path>
              </a:pathLst>
            </a:custGeom>
            <a:solidFill>
              <a:srgbClr val="0C0CA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7" name="Google Shape;77;p2"/>
          <p:cNvSpPr txBox="1"/>
          <p:nvPr/>
        </p:nvSpPr>
        <p:spPr>
          <a:xfrm>
            <a:off x="7324760" y="4236039"/>
            <a:ext cx="2399665" cy="1225550"/>
          </a:xfrm>
          <a:prstGeom prst="rect">
            <a:avLst/>
          </a:prstGeom>
          <a:noFill/>
          <a:ln>
            <a:noFill/>
          </a:ln>
        </p:spPr>
        <p:txBody>
          <a:bodyPr spcFirstLastPara="1" wrap="square" lIns="0" tIns="12700" rIns="0" bIns="0" anchor="t" anchorCtr="0">
            <a:spAutoFit/>
          </a:bodyPr>
          <a:lstStyle/>
          <a:p>
            <a:pPr marL="582930" marR="5080" lvl="0" indent="-570865" algn="l" rtl="0">
              <a:lnSpc>
                <a:spcPct val="115799"/>
              </a:lnSpc>
              <a:spcBef>
                <a:spcPts val="0"/>
              </a:spcBef>
              <a:spcAft>
                <a:spcPts val="0"/>
              </a:spcAft>
              <a:buNone/>
            </a:pPr>
            <a:r>
              <a:rPr lang="en-US" sz="3400" b="1">
                <a:solidFill>
                  <a:srgbClr val="181818"/>
                </a:solidFill>
                <a:latin typeface="Cambria"/>
                <a:ea typeface="Cambria"/>
                <a:cs typeface="Cambria"/>
                <a:sym typeface="Cambria"/>
              </a:rPr>
              <a:t>Investment  Phase</a:t>
            </a:r>
            <a:endParaRPr sz="3400">
              <a:solidFill>
                <a:schemeClr val="dk1"/>
              </a:solidFill>
              <a:latin typeface="Cambria"/>
              <a:ea typeface="Cambria"/>
              <a:cs typeface="Cambria"/>
              <a:sym typeface="Cambria"/>
            </a:endParaRPr>
          </a:p>
        </p:txBody>
      </p:sp>
      <p:sp>
        <p:nvSpPr>
          <p:cNvPr id="78" name="Google Shape;78;p2"/>
          <p:cNvSpPr txBox="1"/>
          <p:nvPr/>
        </p:nvSpPr>
        <p:spPr>
          <a:xfrm>
            <a:off x="10143283" y="3214362"/>
            <a:ext cx="4999355" cy="1743710"/>
          </a:xfrm>
          <a:prstGeom prst="rect">
            <a:avLst/>
          </a:prstGeom>
          <a:noFill/>
          <a:ln>
            <a:noFill/>
          </a:ln>
        </p:spPr>
        <p:txBody>
          <a:bodyPr spcFirstLastPara="1" wrap="square" lIns="0" tIns="12700" rIns="0" bIns="0" anchor="t" anchorCtr="0">
            <a:spAutoFit/>
          </a:bodyPr>
          <a:lstStyle/>
          <a:p>
            <a:pPr marL="772160" marR="0" lvl="0" indent="0" algn="l" rtl="0">
              <a:lnSpc>
                <a:spcPct val="109264"/>
              </a:lnSpc>
              <a:spcBef>
                <a:spcPts val="0"/>
              </a:spcBef>
              <a:spcAft>
                <a:spcPts val="0"/>
              </a:spcAft>
              <a:buNone/>
            </a:pPr>
            <a:r>
              <a:rPr lang="en-US" sz="3400" b="1">
                <a:solidFill>
                  <a:srgbClr val="181818"/>
                </a:solidFill>
                <a:latin typeface="Cambria"/>
                <a:ea typeface="Cambria"/>
                <a:cs typeface="Cambria"/>
                <a:sym typeface="Cambria"/>
              </a:rPr>
              <a:t>Post</a:t>
            </a:r>
            <a:endParaRPr sz="3400">
              <a:solidFill>
                <a:schemeClr val="dk1"/>
              </a:solidFill>
              <a:latin typeface="Cambria"/>
              <a:ea typeface="Cambria"/>
              <a:cs typeface="Cambria"/>
              <a:sym typeface="Cambria"/>
            </a:endParaRPr>
          </a:p>
          <a:p>
            <a:pPr marL="38100" marR="0" lvl="0" indent="0" algn="l" rtl="0">
              <a:lnSpc>
                <a:spcPct val="72843"/>
              </a:lnSpc>
              <a:spcBef>
                <a:spcPts val="0"/>
              </a:spcBef>
              <a:spcAft>
                <a:spcPts val="0"/>
              </a:spcAft>
              <a:buNone/>
            </a:pPr>
            <a:r>
              <a:rPr lang="en-US" sz="5100" b="1" baseline="-25000">
                <a:solidFill>
                  <a:srgbClr val="181818"/>
                </a:solidFill>
                <a:latin typeface="Cambria"/>
                <a:ea typeface="Cambria"/>
                <a:cs typeface="Cambria"/>
                <a:sym typeface="Cambria"/>
              </a:rPr>
              <a:t>Investment	</a:t>
            </a:r>
            <a:r>
              <a:rPr lang="en-US" sz="3400" b="1">
                <a:solidFill>
                  <a:srgbClr val="181818"/>
                </a:solidFill>
                <a:latin typeface="Cambria"/>
                <a:ea typeface="Cambria"/>
                <a:cs typeface="Cambria"/>
                <a:sym typeface="Cambria"/>
              </a:rPr>
              <a:t>Conclusion</a:t>
            </a:r>
            <a:endParaRPr sz="3400">
              <a:solidFill>
                <a:schemeClr val="dk1"/>
              </a:solidFill>
              <a:latin typeface="Cambria"/>
              <a:ea typeface="Cambria"/>
              <a:cs typeface="Cambria"/>
              <a:sym typeface="Cambria"/>
            </a:endParaRPr>
          </a:p>
          <a:p>
            <a:pPr marL="608330" marR="0" lvl="0" indent="0" algn="l" rtl="0">
              <a:lnSpc>
                <a:spcPct val="100000"/>
              </a:lnSpc>
              <a:spcBef>
                <a:spcPts val="2020"/>
              </a:spcBef>
              <a:spcAft>
                <a:spcPts val="0"/>
              </a:spcAft>
              <a:buNone/>
            </a:pPr>
            <a:r>
              <a:rPr lang="en-US" sz="3400" b="1">
                <a:solidFill>
                  <a:srgbClr val="181818"/>
                </a:solidFill>
                <a:latin typeface="Cambria"/>
                <a:ea typeface="Cambria"/>
                <a:cs typeface="Cambria"/>
                <a:sym typeface="Cambria"/>
              </a:rPr>
              <a:t>Phase</a:t>
            </a:r>
            <a:endParaRPr sz="3400">
              <a:solidFill>
                <a:schemeClr val="dk1"/>
              </a:solidFill>
              <a:latin typeface="Cambria"/>
              <a:ea typeface="Cambria"/>
              <a:cs typeface="Cambria"/>
              <a:sym typeface="Cambria"/>
            </a:endParaRPr>
          </a:p>
        </p:txBody>
      </p:sp>
      <p:sp>
        <p:nvSpPr>
          <p:cNvPr id="79" name="Google Shape;79;p2"/>
          <p:cNvSpPr txBox="1">
            <a:spLocks noGrp="1"/>
          </p:cNvSpPr>
          <p:nvPr>
            <p:ph type="title"/>
          </p:nvPr>
        </p:nvSpPr>
        <p:spPr>
          <a:xfrm>
            <a:off x="7226487" y="920896"/>
            <a:ext cx="3835400" cy="1076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6900"/>
              <a:t>OUTLINE</a:t>
            </a:r>
            <a:endParaRPr sz="6900"/>
          </a:p>
        </p:txBody>
      </p:sp>
      <p:sp>
        <p:nvSpPr>
          <p:cNvPr id="80" name="Google Shape;80;p2"/>
          <p:cNvSpPr txBox="1"/>
          <p:nvPr/>
        </p:nvSpPr>
        <p:spPr>
          <a:xfrm>
            <a:off x="1630197" y="5325104"/>
            <a:ext cx="1826260" cy="5435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400" b="1">
                <a:solidFill>
                  <a:srgbClr val="181818"/>
                </a:solidFill>
                <a:latin typeface="Cambria"/>
                <a:ea typeface="Cambria"/>
                <a:cs typeface="Cambria"/>
                <a:sym typeface="Cambria"/>
              </a:rPr>
              <a:t>Broker’s</a:t>
            </a:r>
            <a:endParaRPr sz="3400">
              <a:solidFill>
                <a:schemeClr val="dk1"/>
              </a:solidFill>
              <a:latin typeface="Cambria"/>
              <a:ea typeface="Cambria"/>
              <a:cs typeface="Cambria"/>
              <a:sym typeface="Cambria"/>
            </a:endParaRPr>
          </a:p>
        </p:txBody>
      </p:sp>
      <p:sp>
        <p:nvSpPr>
          <p:cNvPr id="81" name="Google Shape;81;p2"/>
          <p:cNvSpPr txBox="1"/>
          <p:nvPr/>
        </p:nvSpPr>
        <p:spPr>
          <a:xfrm>
            <a:off x="1839003" y="5925179"/>
            <a:ext cx="1408430" cy="5435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400" b="1">
                <a:solidFill>
                  <a:srgbClr val="181818"/>
                </a:solidFill>
                <a:latin typeface="Cambria"/>
                <a:ea typeface="Cambria"/>
                <a:cs typeface="Cambria"/>
                <a:sym typeface="Cambria"/>
              </a:rPr>
              <a:t>Choice</a:t>
            </a:r>
            <a:endParaRPr sz="3400">
              <a:solidFill>
                <a:schemeClr val="dk1"/>
              </a:solidFill>
              <a:latin typeface="Cambria"/>
              <a:ea typeface="Cambria"/>
              <a:cs typeface="Cambria"/>
              <a:sym typeface="Cambria"/>
            </a:endParaRPr>
          </a:p>
        </p:txBody>
      </p:sp>
      <p:sp>
        <p:nvSpPr>
          <p:cNvPr id="82" name="Google Shape;82;p2"/>
          <p:cNvSpPr txBox="1"/>
          <p:nvPr/>
        </p:nvSpPr>
        <p:spPr>
          <a:xfrm>
            <a:off x="4440892" y="4934611"/>
            <a:ext cx="1766570" cy="5435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400" b="1">
                <a:solidFill>
                  <a:srgbClr val="181818"/>
                </a:solidFill>
                <a:latin typeface="Cambria"/>
                <a:ea typeface="Cambria"/>
                <a:cs typeface="Cambria"/>
                <a:sym typeface="Cambria"/>
              </a:rPr>
              <a:t>Strategy</a:t>
            </a:r>
            <a:endParaRPr sz="3400">
              <a:solidFill>
                <a:schemeClr val="dk1"/>
              </a:solidFill>
              <a:latin typeface="Cambria"/>
              <a:ea typeface="Cambria"/>
              <a:cs typeface="Cambria"/>
              <a:sym typeface="Cambria"/>
            </a:endParaRPr>
          </a:p>
        </p:txBody>
      </p:sp>
      <p:sp>
        <p:nvSpPr>
          <p:cNvPr id="83" name="Google Shape;83;p2"/>
          <p:cNvSpPr txBox="1"/>
          <p:nvPr/>
        </p:nvSpPr>
        <p:spPr>
          <a:xfrm>
            <a:off x="4051707" y="5534686"/>
            <a:ext cx="2545080" cy="5435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400" b="1">
                <a:solidFill>
                  <a:srgbClr val="181818"/>
                </a:solidFill>
                <a:latin typeface="Cambria"/>
                <a:ea typeface="Cambria"/>
                <a:cs typeface="Cambria"/>
                <a:sym typeface="Cambria"/>
              </a:rPr>
              <a:t>Explanation</a:t>
            </a:r>
            <a:endParaRPr sz="3400">
              <a:solidFill>
                <a:schemeClr val="dk1"/>
              </a:solidFill>
              <a:latin typeface="Cambria"/>
              <a:ea typeface="Cambria"/>
              <a:cs typeface="Cambria"/>
              <a:sym typeface="Cambri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322"/>
        <p:cNvGrpSpPr/>
        <p:nvPr/>
      </p:nvGrpSpPr>
      <p:grpSpPr>
        <a:xfrm>
          <a:off x="0" y="0"/>
          <a:ext cx="0" cy="0"/>
          <a:chOff x="0" y="0"/>
          <a:chExt cx="0" cy="0"/>
        </a:xfrm>
      </p:grpSpPr>
      <p:pic>
        <p:nvPicPr>
          <p:cNvPr id="323" name="Google Shape;323;p20"/>
          <p:cNvPicPr preferRelativeResize="0"/>
          <p:nvPr/>
        </p:nvPicPr>
        <p:blipFill rotWithShape="1">
          <a:blip r:embed="rId3">
            <a:alphaModFix/>
          </a:blip>
          <a:srcRect/>
          <a:stretch/>
        </p:blipFill>
        <p:spPr>
          <a:xfrm>
            <a:off x="0" y="0"/>
            <a:ext cx="18287999" cy="10286999"/>
          </a:xfrm>
          <a:prstGeom prst="rect">
            <a:avLst/>
          </a:prstGeom>
          <a:noFill/>
          <a:ln>
            <a:noFill/>
          </a:ln>
        </p:spPr>
      </p:pic>
      <p:sp>
        <p:nvSpPr>
          <p:cNvPr id="324" name="Google Shape;324;p20"/>
          <p:cNvSpPr/>
          <p:nvPr/>
        </p:nvSpPr>
        <p:spPr>
          <a:xfrm>
            <a:off x="5721629" y="4079645"/>
            <a:ext cx="551180" cy="447675"/>
          </a:xfrm>
          <a:custGeom>
            <a:avLst/>
            <a:gdLst/>
            <a:ahLst/>
            <a:cxnLst/>
            <a:rect l="l" t="t" r="r" b="b"/>
            <a:pathLst>
              <a:path w="551179" h="447675" extrusionOk="0">
                <a:moveTo>
                  <a:pt x="550646" y="213588"/>
                </a:moveTo>
                <a:lnTo>
                  <a:pt x="549605" y="212102"/>
                </a:lnTo>
                <a:lnTo>
                  <a:pt x="548119" y="211366"/>
                </a:lnTo>
                <a:lnTo>
                  <a:pt x="536384" y="205625"/>
                </a:lnTo>
                <a:lnTo>
                  <a:pt x="536384" y="215519"/>
                </a:lnTo>
                <a:lnTo>
                  <a:pt x="125590" y="431927"/>
                </a:lnTo>
                <a:lnTo>
                  <a:pt x="166077" y="360172"/>
                </a:lnTo>
                <a:lnTo>
                  <a:pt x="441121" y="215226"/>
                </a:lnTo>
                <a:lnTo>
                  <a:pt x="163080" y="79121"/>
                </a:lnTo>
                <a:lnTo>
                  <a:pt x="127215" y="15151"/>
                </a:lnTo>
                <a:lnTo>
                  <a:pt x="536384" y="215519"/>
                </a:lnTo>
                <a:lnTo>
                  <a:pt x="536384" y="205625"/>
                </a:lnTo>
                <a:lnTo>
                  <a:pt x="147421" y="15151"/>
                </a:lnTo>
                <a:lnTo>
                  <a:pt x="118300" y="889"/>
                </a:lnTo>
                <a:lnTo>
                  <a:pt x="116522" y="0"/>
                </a:lnTo>
                <a:lnTo>
                  <a:pt x="114439" y="292"/>
                </a:lnTo>
                <a:lnTo>
                  <a:pt x="111760" y="3263"/>
                </a:lnTo>
                <a:lnTo>
                  <a:pt x="111467" y="5346"/>
                </a:lnTo>
                <a:lnTo>
                  <a:pt x="112509" y="7124"/>
                </a:lnTo>
                <a:lnTo>
                  <a:pt x="148958" y="72212"/>
                </a:lnTo>
                <a:lnTo>
                  <a:pt x="2082" y="292"/>
                </a:lnTo>
                <a:lnTo>
                  <a:pt x="127076" y="222948"/>
                </a:lnTo>
                <a:lnTo>
                  <a:pt x="0" y="447675"/>
                </a:lnTo>
                <a:lnTo>
                  <a:pt x="151371" y="367906"/>
                </a:lnTo>
                <a:lnTo>
                  <a:pt x="110274" y="440690"/>
                </a:lnTo>
                <a:lnTo>
                  <a:pt x="109385" y="442480"/>
                </a:lnTo>
                <a:lnTo>
                  <a:pt x="109689" y="444550"/>
                </a:lnTo>
                <a:lnTo>
                  <a:pt x="111023" y="446036"/>
                </a:lnTo>
                <a:lnTo>
                  <a:pt x="111912" y="446938"/>
                </a:lnTo>
                <a:lnTo>
                  <a:pt x="113106" y="447382"/>
                </a:lnTo>
                <a:lnTo>
                  <a:pt x="115036" y="447382"/>
                </a:lnTo>
                <a:lnTo>
                  <a:pt x="115773" y="447230"/>
                </a:lnTo>
                <a:lnTo>
                  <a:pt x="116370" y="446938"/>
                </a:lnTo>
                <a:lnTo>
                  <a:pt x="144830" y="431927"/>
                </a:lnTo>
                <a:lnTo>
                  <a:pt x="548271" y="219240"/>
                </a:lnTo>
                <a:lnTo>
                  <a:pt x="549757" y="218490"/>
                </a:lnTo>
                <a:lnTo>
                  <a:pt x="550646" y="216852"/>
                </a:lnTo>
                <a:lnTo>
                  <a:pt x="550646" y="213588"/>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5" name="Google Shape;325;p20"/>
          <p:cNvSpPr txBox="1"/>
          <p:nvPr/>
        </p:nvSpPr>
        <p:spPr>
          <a:xfrm>
            <a:off x="2370823" y="3006269"/>
            <a:ext cx="1550035" cy="5435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400" b="1">
                <a:solidFill>
                  <a:srgbClr val="BF0000"/>
                </a:solidFill>
                <a:latin typeface="Cambria"/>
                <a:ea typeface="Cambria"/>
                <a:cs typeface="Cambria"/>
                <a:sym typeface="Cambria"/>
              </a:rPr>
              <a:t>-0.0006</a:t>
            </a:r>
            <a:endParaRPr sz="3400">
              <a:solidFill>
                <a:schemeClr val="dk1"/>
              </a:solidFill>
              <a:latin typeface="Cambria"/>
              <a:ea typeface="Cambria"/>
              <a:cs typeface="Cambria"/>
              <a:sym typeface="Cambria"/>
            </a:endParaRPr>
          </a:p>
        </p:txBody>
      </p:sp>
      <p:grpSp>
        <p:nvGrpSpPr>
          <p:cNvPr id="326" name="Google Shape;326;p20"/>
          <p:cNvGrpSpPr/>
          <p:nvPr/>
        </p:nvGrpSpPr>
        <p:grpSpPr>
          <a:xfrm>
            <a:off x="1225149" y="2177275"/>
            <a:ext cx="3804920" cy="1902600"/>
            <a:chOff x="1225149" y="2177275"/>
            <a:chExt cx="3804920" cy="1902600"/>
          </a:xfrm>
        </p:grpSpPr>
        <p:sp>
          <p:nvSpPr>
            <p:cNvPr id="327" name="Google Shape;327;p20"/>
            <p:cNvSpPr/>
            <p:nvPr/>
          </p:nvSpPr>
          <p:spPr>
            <a:xfrm>
              <a:off x="1225149" y="2177275"/>
              <a:ext cx="3804920" cy="1902460"/>
            </a:xfrm>
            <a:custGeom>
              <a:avLst/>
              <a:gdLst/>
              <a:ahLst/>
              <a:cxnLst/>
              <a:rect l="l" t="t" r="r" b="b"/>
              <a:pathLst>
                <a:path w="3804920" h="1902460" extrusionOk="0">
                  <a:moveTo>
                    <a:pt x="570709" y="1902366"/>
                  </a:moveTo>
                  <a:lnTo>
                    <a:pt x="0" y="1902366"/>
                  </a:lnTo>
                  <a:lnTo>
                    <a:pt x="602" y="1854018"/>
                  </a:lnTo>
                  <a:lnTo>
                    <a:pt x="2400" y="1805967"/>
                  </a:lnTo>
                  <a:lnTo>
                    <a:pt x="5378" y="1758227"/>
                  </a:lnTo>
                  <a:lnTo>
                    <a:pt x="9524" y="1710812"/>
                  </a:lnTo>
                  <a:lnTo>
                    <a:pt x="14822" y="1663737"/>
                  </a:lnTo>
                  <a:lnTo>
                    <a:pt x="21258" y="1617016"/>
                  </a:lnTo>
                  <a:lnTo>
                    <a:pt x="28818" y="1570662"/>
                  </a:lnTo>
                  <a:lnTo>
                    <a:pt x="37488" y="1524691"/>
                  </a:lnTo>
                  <a:lnTo>
                    <a:pt x="47253" y="1479117"/>
                  </a:lnTo>
                  <a:lnTo>
                    <a:pt x="58100" y="1433954"/>
                  </a:lnTo>
                  <a:lnTo>
                    <a:pt x="70013" y="1389215"/>
                  </a:lnTo>
                  <a:lnTo>
                    <a:pt x="82979" y="1344916"/>
                  </a:lnTo>
                  <a:lnTo>
                    <a:pt x="96983" y="1301071"/>
                  </a:lnTo>
                  <a:lnTo>
                    <a:pt x="112012" y="1257694"/>
                  </a:lnTo>
                  <a:lnTo>
                    <a:pt x="128050" y="1214798"/>
                  </a:lnTo>
                  <a:lnTo>
                    <a:pt x="145084" y="1172400"/>
                  </a:lnTo>
                  <a:lnTo>
                    <a:pt x="163173" y="1130352"/>
                  </a:lnTo>
                  <a:lnTo>
                    <a:pt x="182082" y="1089148"/>
                  </a:lnTo>
                  <a:lnTo>
                    <a:pt x="202018" y="1048324"/>
                  </a:lnTo>
                  <a:lnTo>
                    <a:pt x="222892" y="1008054"/>
                  </a:lnTo>
                  <a:lnTo>
                    <a:pt x="244690" y="968351"/>
                  </a:lnTo>
                  <a:lnTo>
                    <a:pt x="267398" y="929230"/>
                  </a:lnTo>
                  <a:lnTo>
                    <a:pt x="291002" y="890706"/>
                  </a:lnTo>
                  <a:lnTo>
                    <a:pt x="315487" y="852792"/>
                  </a:lnTo>
                  <a:lnTo>
                    <a:pt x="340840" y="815503"/>
                  </a:lnTo>
                  <a:lnTo>
                    <a:pt x="367046" y="778853"/>
                  </a:lnTo>
                  <a:lnTo>
                    <a:pt x="394090" y="742856"/>
                  </a:lnTo>
                  <a:lnTo>
                    <a:pt x="421959" y="707527"/>
                  </a:lnTo>
                  <a:lnTo>
                    <a:pt x="450638" y="672880"/>
                  </a:lnTo>
                  <a:lnTo>
                    <a:pt x="480113" y="638929"/>
                  </a:lnTo>
                  <a:lnTo>
                    <a:pt x="510370" y="605688"/>
                  </a:lnTo>
                  <a:lnTo>
                    <a:pt x="541394" y="573172"/>
                  </a:lnTo>
                  <a:lnTo>
                    <a:pt x="573172" y="541394"/>
                  </a:lnTo>
                  <a:lnTo>
                    <a:pt x="605688" y="510370"/>
                  </a:lnTo>
                  <a:lnTo>
                    <a:pt x="638929" y="480113"/>
                  </a:lnTo>
                  <a:lnTo>
                    <a:pt x="672880" y="450638"/>
                  </a:lnTo>
                  <a:lnTo>
                    <a:pt x="707527" y="421959"/>
                  </a:lnTo>
                  <a:lnTo>
                    <a:pt x="742856" y="394090"/>
                  </a:lnTo>
                  <a:lnTo>
                    <a:pt x="778853" y="367046"/>
                  </a:lnTo>
                  <a:lnTo>
                    <a:pt x="815503" y="340840"/>
                  </a:lnTo>
                  <a:lnTo>
                    <a:pt x="852792" y="315487"/>
                  </a:lnTo>
                  <a:lnTo>
                    <a:pt x="890706" y="291002"/>
                  </a:lnTo>
                  <a:lnTo>
                    <a:pt x="929230" y="267398"/>
                  </a:lnTo>
                  <a:lnTo>
                    <a:pt x="968351" y="244690"/>
                  </a:lnTo>
                  <a:lnTo>
                    <a:pt x="1008054" y="222892"/>
                  </a:lnTo>
                  <a:lnTo>
                    <a:pt x="1048324" y="202018"/>
                  </a:lnTo>
                  <a:lnTo>
                    <a:pt x="1089148" y="182082"/>
                  </a:lnTo>
                  <a:lnTo>
                    <a:pt x="1130511" y="163100"/>
                  </a:lnTo>
                  <a:lnTo>
                    <a:pt x="1172400" y="145084"/>
                  </a:lnTo>
                  <a:lnTo>
                    <a:pt x="1214798" y="128050"/>
                  </a:lnTo>
                  <a:lnTo>
                    <a:pt x="1257694" y="112012"/>
                  </a:lnTo>
                  <a:lnTo>
                    <a:pt x="1301071" y="96983"/>
                  </a:lnTo>
                  <a:lnTo>
                    <a:pt x="1344916" y="82979"/>
                  </a:lnTo>
                  <a:lnTo>
                    <a:pt x="1389215" y="70013"/>
                  </a:lnTo>
                  <a:lnTo>
                    <a:pt x="1433954" y="58100"/>
                  </a:lnTo>
                  <a:lnTo>
                    <a:pt x="1479117" y="47253"/>
                  </a:lnTo>
                  <a:lnTo>
                    <a:pt x="1524692" y="37488"/>
                  </a:lnTo>
                  <a:lnTo>
                    <a:pt x="1570662" y="28818"/>
                  </a:lnTo>
                  <a:lnTo>
                    <a:pt x="1617016" y="21258"/>
                  </a:lnTo>
                  <a:lnTo>
                    <a:pt x="1663737" y="14822"/>
                  </a:lnTo>
                  <a:lnTo>
                    <a:pt x="1710812" y="9524"/>
                  </a:lnTo>
                  <a:lnTo>
                    <a:pt x="1758227" y="5378"/>
                  </a:lnTo>
                  <a:lnTo>
                    <a:pt x="1805967" y="2400"/>
                  </a:lnTo>
                  <a:lnTo>
                    <a:pt x="1854018" y="602"/>
                  </a:lnTo>
                  <a:lnTo>
                    <a:pt x="1902366" y="0"/>
                  </a:lnTo>
                  <a:lnTo>
                    <a:pt x="1950714" y="602"/>
                  </a:lnTo>
                  <a:lnTo>
                    <a:pt x="1998765" y="2400"/>
                  </a:lnTo>
                  <a:lnTo>
                    <a:pt x="2046505" y="5378"/>
                  </a:lnTo>
                  <a:lnTo>
                    <a:pt x="2093920" y="9524"/>
                  </a:lnTo>
                  <a:lnTo>
                    <a:pt x="2140995" y="14822"/>
                  </a:lnTo>
                  <a:lnTo>
                    <a:pt x="2187716" y="21258"/>
                  </a:lnTo>
                  <a:lnTo>
                    <a:pt x="2234069" y="28818"/>
                  </a:lnTo>
                  <a:lnTo>
                    <a:pt x="2280040" y="37488"/>
                  </a:lnTo>
                  <a:lnTo>
                    <a:pt x="2325615" y="47253"/>
                  </a:lnTo>
                  <a:lnTo>
                    <a:pt x="2370778" y="58100"/>
                  </a:lnTo>
                  <a:lnTo>
                    <a:pt x="2415517" y="70013"/>
                  </a:lnTo>
                  <a:lnTo>
                    <a:pt x="2459816" y="82979"/>
                  </a:lnTo>
                  <a:lnTo>
                    <a:pt x="2503661" y="96983"/>
                  </a:lnTo>
                  <a:lnTo>
                    <a:pt x="2547038" y="112012"/>
                  </a:lnTo>
                  <a:lnTo>
                    <a:pt x="2589934" y="128050"/>
                  </a:lnTo>
                  <a:lnTo>
                    <a:pt x="2632332" y="145084"/>
                  </a:lnTo>
                  <a:lnTo>
                    <a:pt x="2674220" y="163100"/>
                  </a:lnTo>
                  <a:lnTo>
                    <a:pt x="2715584" y="182082"/>
                  </a:lnTo>
                  <a:lnTo>
                    <a:pt x="2756408" y="202018"/>
                  </a:lnTo>
                  <a:lnTo>
                    <a:pt x="2796678" y="222892"/>
                  </a:lnTo>
                  <a:lnTo>
                    <a:pt x="2836381" y="244690"/>
                  </a:lnTo>
                  <a:lnTo>
                    <a:pt x="2875501" y="267398"/>
                  </a:lnTo>
                  <a:lnTo>
                    <a:pt x="2914026" y="291002"/>
                  </a:lnTo>
                  <a:lnTo>
                    <a:pt x="2951940" y="315487"/>
                  </a:lnTo>
                  <a:lnTo>
                    <a:pt x="2989229" y="340840"/>
                  </a:lnTo>
                  <a:lnTo>
                    <a:pt x="3025879" y="367046"/>
                  </a:lnTo>
                  <a:lnTo>
                    <a:pt x="3061876" y="394090"/>
                  </a:lnTo>
                  <a:lnTo>
                    <a:pt x="3097205" y="421959"/>
                  </a:lnTo>
                  <a:lnTo>
                    <a:pt x="3131852" y="450638"/>
                  </a:lnTo>
                  <a:lnTo>
                    <a:pt x="3165803" y="480113"/>
                  </a:lnTo>
                  <a:lnTo>
                    <a:pt x="3199044" y="510370"/>
                  </a:lnTo>
                  <a:lnTo>
                    <a:pt x="3231560" y="541394"/>
                  </a:lnTo>
                  <a:lnTo>
                    <a:pt x="3260876" y="570710"/>
                  </a:lnTo>
                  <a:lnTo>
                    <a:pt x="1902366" y="570710"/>
                  </a:lnTo>
                  <a:lnTo>
                    <a:pt x="1854604" y="571550"/>
                  </a:lnTo>
                  <a:lnTo>
                    <a:pt x="1807264" y="574053"/>
                  </a:lnTo>
                  <a:lnTo>
                    <a:pt x="1760376" y="578190"/>
                  </a:lnTo>
                  <a:lnTo>
                    <a:pt x="1713968" y="583934"/>
                  </a:lnTo>
                  <a:lnTo>
                    <a:pt x="1668067" y="591255"/>
                  </a:lnTo>
                  <a:lnTo>
                    <a:pt x="1622701" y="600126"/>
                  </a:lnTo>
                  <a:lnTo>
                    <a:pt x="1577899" y="610518"/>
                  </a:lnTo>
                  <a:lnTo>
                    <a:pt x="1533690" y="622404"/>
                  </a:lnTo>
                  <a:lnTo>
                    <a:pt x="1490100" y="635755"/>
                  </a:lnTo>
                  <a:lnTo>
                    <a:pt x="1447159" y="650543"/>
                  </a:lnTo>
                  <a:lnTo>
                    <a:pt x="1404895" y="666740"/>
                  </a:lnTo>
                  <a:lnTo>
                    <a:pt x="1363335" y="684317"/>
                  </a:lnTo>
                  <a:lnTo>
                    <a:pt x="1322508" y="703248"/>
                  </a:lnTo>
                  <a:lnTo>
                    <a:pt x="1282442" y="723502"/>
                  </a:lnTo>
                  <a:lnTo>
                    <a:pt x="1243165" y="745053"/>
                  </a:lnTo>
                  <a:lnTo>
                    <a:pt x="1204706" y="767872"/>
                  </a:lnTo>
                  <a:lnTo>
                    <a:pt x="1167092" y="791930"/>
                  </a:lnTo>
                  <a:lnTo>
                    <a:pt x="1130352" y="817201"/>
                  </a:lnTo>
                  <a:lnTo>
                    <a:pt x="1094514" y="843655"/>
                  </a:lnTo>
                  <a:lnTo>
                    <a:pt x="1059606" y="871264"/>
                  </a:lnTo>
                  <a:lnTo>
                    <a:pt x="1025655" y="900001"/>
                  </a:lnTo>
                  <a:lnTo>
                    <a:pt x="992692" y="929836"/>
                  </a:lnTo>
                  <a:lnTo>
                    <a:pt x="960743" y="960743"/>
                  </a:lnTo>
                  <a:lnTo>
                    <a:pt x="929836" y="992692"/>
                  </a:lnTo>
                  <a:lnTo>
                    <a:pt x="900001" y="1025655"/>
                  </a:lnTo>
                  <a:lnTo>
                    <a:pt x="871264" y="1059606"/>
                  </a:lnTo>
                  <a:lnTo>
                    <a:pt x="843655" y="1094514"/>
                  </a:lnTo>
                  <a:lnTo>
                    <a:pt x="817091" y="1130511"/>
                  </a:lnTo>
                  <a:lnTo>
                    <a:pt x="791930" y="1167092"/>
                  </a:lnTo>
                  <a:lnTo>
                    <a:pt x="767872" y="1204706"/>
                  </a:lnTo>
                  <a:lnTo>
                    <a:pt x="745053" y="1243165"/>
                  </a:lnTo>
                  <a:lnTo>
                    <a:pt x="723502" y="1282442"/>
                  </a:lnTo>
                  <a:lnTo>
                    <a:pt x="703247" y="1322508"/>
                  </a:lnTo>
                  <a:lnTo>
                    <a:pt x="684317" y="1363335"/>
                  </a:lnTo>
                  <a:lnTo>
                    <a:pt x="666740" y="1404895"/>
                  </a:lnTo>
                  <a:lnTo>
                    <a:pt x="650543" y="1447159"/>
                  </a:lnTo>
                  <a:lnTo>
                    <a:pt x="635755" y="1490100"/>
                  </a:lnTo>
                  <a:lnTo>
                    <a:pt x="622404" y="1533690"/>
                  </a:lnTo>
                  <a:lnTo>
                    <a:pt x="610518" y="1577899"/>
                  </a:lnTo>
                  <a:lnTo>
                    <a:pt x="600125" y="1622701"/>
                  </a:lnTo>
                  <a:lnTo>
                    <a:pt x="591255" y="1668067"/>
                  </a:lnTo>
                  <a:lnTo>
                    <a:pt x="583933" y="1713968"/>
                  </a:lnTo>
                  <a:lnTo>
                    <a:pt x="578190" y="1760376"/>
                  </a:lnTo>
                  <a:lnTo>
                    <a:pt x="574053" y="1807264"/>
                  </a:lnTo>
                  <a:lnTo>
                    <a:pt x="571550" y="1854604"/>
                  </a:lnTo>
                  <a:lnTo>
                    <a:pt x="570709" y="1902366"/>
                  </a:lnTo>
                  <a:close/>
                </a:path>
                <a:path w="3804920" h="1902460" extrusionOk="0">
                  <a:moveTo>
                    <a:pt x="3804732" y="1902366"/>
                  </a:moveTo>
                  <a:lnTo>
                    <a:pt x="3234022" y="1902356"/>
                  </a:lnTo>
                  <a:lnTo>
                    <a:pt x="3233182" y="1854604"/>
                  </a:lnTo>
                  <a:lnTo>
                    <a:pt x="3230679" y="1807264"/>
                  </a:lnTo>
                  <a:lnTo>
                    <a:pt x="3226542" y="1760376"/>
                  </a:lnTo>
                  <a:lnTo>
                    <a:pt x="3220799" y="1713968"/>
                  </a:lnTo>
                  <a:lnTo>
                    <a:pt x="3213477" y="1668067"/>
                  </a:lnTo>
                  <a:lnTo>
                    <a:pt x="3204607" y="1622701"/>
                  </a:lnTo>
                  <a:lnTo>
                    <a:pt x="3194214" y="1577899"/>
                  </a:lnTo>
                  <a:lnTo>
                    <a:pt x="3182328" y="1533690"/>
                  </a:lnTo>
                  <a:lnTo>
                    <a:pt x="3168977" y="1490100"/>
                  </a:lnTo>
                  <a:lnTo>
                    <a:pt x="3154189" y="1447159"/>
                  </a:lnTo>
                  <a:lnTo>
                    <a:pt x="3137992" y="1404895"/>
                  </a:lnTo>
                  <a:lnTo>
                    <a:pt x="3120415" y="1363335"/>
                  </a:lnTo>
                  <a:lnTo>
                    <a:pt x="3101485" y="1322508"/>
                  </a:lnTo>
                  <a:lnTo>
                    <a:pt x="3081230" y="1282442"/>
                  </a:lnTo>
                  <a:lnTo>
                    <a:pt x="3059679" y="1243165"/>
                  </a:lnTo>
                  <a:lnTo>
                    <a:pt x="3036860" y="1204706"/>
                  </a:lnTo>
                  <a:lnTo>
                    <a:pt x="3012802" y="1167092"/>
                  </a:lnTo>
                  <a:lnTo>
                    <a:pt x="2987523" y="1130352"/>
                  </a:lnTo>
                  <a:lnTo>
                    <a:pt x="2961077" y="1094514"/>
                  </a:lnTo>
                  <a:lnTo>
                    <a:pt x="2933468" y="1059606"/>
                  </a:lnTo>
                  <a:lnTo>
                    <a:pt x="2904731" y="1025655"/>
                  </a:lnTo>
                  <a:lnTo>
                    <a:pt x="2874896" y="992692"/>
                  </a:lnTo>
                  <a:lnTo>
                    <a:pt x="2843989" y="960743"/>
                  </a:lnTo>
                  <a:lnTo>
                    <a:pt x="2812040" y="929836"/>
                  </a:lnTo>
                  <a:lnTo>
                    <a:pt x="2779077" y="900001"/>
                  </a:lnTo>
                  <a:lnTo>
                    <a:pt x="2745127" y="871264"/>
                  </a:lnTo>
                  <a:lnTo>
                    <a:pt x="2710218" y="843655"/>
                  </a:lnTo>
                  <a:lnTo>
                    <a:pt x="2674380" y="817201"/>
                  </a:lnTo>
                  <a:lnTo>
                    <a:pt x="2637640" y="791930"/>
                  </a:lnTo>
                  <a:lnTo>
                    <a:pt x="2600026" y="767872"/>
                  </a:lnTo>
                  <a:lnTo>
                    <a:pt x="2561567" y="745053"/>
                  </a:lnTo>
                  <a:lnTo>
                    <a:pt x="2522290" y="723502"/>
                  </a:lnTo>
                  <a:lnTo>
                    <a:pt x="2482224" y="703248"/>
                  </a:lnTo>
                  <a:lnTo>
                    <a:pt x="2441397" y="684317"/>
                  </a:lnTo>
                  <a:lnTo>
                    <a:pt x="2399837" y="666740"/>
                  </a:lnTo>
                  <a:lnTo>
                    <a:pt x="2357573" y="650543"/>
                  </a:lnTo>
                  <a:lnTo>
                    <a:pt x="2314632" y="635755"/>
                  </a:lnTo>
                  <a:lnTo>
                    <a:pt x="2271042" y="622404"/>
                  </a:lnTo>
                  <a:lnTo>
                    <a:pt x="2226832" y="610518"/>
                  </a:lnTo>
                  <a:lnTo>
                    <a:pt x="2182031" y="600126"/>
                  </a:lnTo>
                  <a:lnTo>
                    <a:pt x="2136665" y="591255"/>
                  </a:lnTo>
                  <a:lnTo>
                    <a:pt x="2090764" y="583934"/>
                  </a:lnTo>
                  <a:lnTo>
                    <a:pt x="2044355" y="578190"/>
                  </a:lnTo>
                  <a:lnTo>
                    <a:pt x="1997467" y="574053"/>
                  </a:lnTo>
                  <a:lnTo>
                    <a:pt x="1950128" y="571550"/>
                  </a:lnTo>
                  <a:lnTo>
                    <a:pt x="1902366" y="570710"/>
                  </a:lnTo>
                  <a:lnTo>
                    <a:pt x="3260876" y="570710"/>
                  </a:lnTo>
                  <a:lnTo>
                    <a:pt x="3294362" y="605688"/>
                  </a:lnTo>
                  <a:lnTo>
                    <a:pt x="3324619" y="638929"/>
                  </a:lnTo>
                  <a:lnTo>
                    <a:pt x="3354094" y="672880"/>
                  </a:lnTo>
                  <a:lnTo>
                    <a:pt x="3382773" y="707527"/>
                  </a:lnTo>
                  <a:lnTo>
                    <a:pt x="3410642" y="742856"/>
                  </a:lnTo>
                  <a:lnTo>
                    <a:pt x="3437686" y="778853"/>
                  </a:lnTo>
                  <a:lnTo>
                    <a:pt x="3463892" y="815503"/>
                  </a:lnTo>
                  <a:lnTo>
                    <a:pt x="3489245" y="852792"/>
                  </a:lnTo>
                  <a:lnTo>
                    <a:pt x="3513730" y="890706"/>
                  </a:lnTo>
                  <a:lnTo>
                    <a:pt x="3537334" y="929230"/>
                  </a:lnTo>
                  <a:lnTo>
                    <a:pt x="3560042" y="968351"/>
                  </a:lnTo>
                  <a:lnTo>
                    <a:pt x="3581841" y="1008054"/>
                  </a:lnTo>
                  <a:lnTo>
                    <a:pt x="3602714" y="1048324"/>
                  </a:lnTo>
                  <a:lnTo>
                    <a:pt x="3622650" y="1089148"/>
                  </a:lnTo>
                  <a:lnTo>
                    <a:pt x="3641628" y="1130511"/>
                  </a:lnTo>
                  <a:lnTo>
                    <a:pt x="3659648" y="1172400"/>
                  </a:lnTo>
                  <a:lnTo>
                    <a:pt x="3676682" y="1214798"/>
                  </a:lnTo>
                  <a:lnTo>
                    <a:pt x="3692720" y="1257694"/>
                  </a:lnTo>
                  <a:lnTo>
                    <a:pt x="3707749" y="1301071"/>
                  </a:lnTo>
                  <a:lnTo>
                    <a:pt x="3721753" y="1344916"/>
                  </a:lnTo>
                  <a:lnTo>
                    <a:pt x="3734719" y="1389215"/>
                  </a:lnTo>
                  <a:lnTo>
                    <a:pt x="3746633" y="1433954"/>
                  </a:lnTo>
                  <a:lnTo>
                    <a:pt x="3757479" y="1479117"/>
                  </a:lnTo>
                  <a:lnTo>
                    <a:pt x="3767244" y="1524691"/>
                  </a:lnTo>
                  <a:lnTo>
                    <a:pt x="3775914" y="1570662"/>
                  </a:lnTo>
                  <a:lnTo>
                    <a:pt x="3783474" y="1617016"/>
                  </a:lnTo>
                  <a:lnTo>
                    <a:pt x="3789910" y="1663737"/>
                  </a:lnTo>
                  <a:lnTo>
                    <a:pt x="3795208" y="1710812"/>
                  </a:lnTo>
                  <a:lnTo>
                    <a:pt x="3799354" y="1758227"/>
                  </a:lnTo>
                  <a:lnTo>
                    <a:pt x="3802333" y="1805967"/>
                  </a:lnTo>
                  <a:lnTo>
                    <a:pt x="3804130" y="1854018"/>
                  </a:lnTo>
                  <a:lnTo>
                    <a:pt x="3804732" y="1902356"/>
                  </a:lnTo>
                  <a:close/>
                </a:path>
              </a:pathLst>
            </a:custGeom>
            <a:solidFill>
              <a:srgbClr val="1736B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8" name="Google Shape;328;p20"/>
            <p:cNvSpPr/>
            <p:nvPr/>
          </p:nvSpPr>
          <p:spPr>
            <a:xfrm>
              <a:off x="1417866" y="3699510"/>
              <a:ext cx="1899920" cy="380365"/>
            </a:xfrm>
            <a:custGeom>
              <a:avLst/>
              <a:gdLst/>
              <a:ahLst/>
              <a:cxnLst/>
              <a:rect l="l" t="t" r="r" b="b"/>
              <a:pathLst>
                <a:path w="1899920" h="380364" extrusionOk="0">
                  <a:moveTo>
                    <a:pt x="1721053" y="379788"/>
                  </a:moveTo>
                  <a:lnTo>
                    <a:pt x="40259" y="328270"/>
                  </a:lnTo>
                  <a:lnTo>
                    <a:pt x="1857" y="302246"/>
                  </a:lnTo>
                  <a:lnTo>
                    <a:pt x="0" y="292572"/>
                  </a:lnTo>
                  <a:lnTo>
                    <a:pt x="686" y="282745"/>
                  </a:lnTo>
                  <a:lnTo>
                    <a:pt x="35697" y="252312"/>
                  </a:lnTo>
                  <a:lnTo>
                    <a:pt x="1698244" y="0"/>
                  </a:lnTo>
                  <a:lnTo>
                    <a:pt x="1748186" y="3597"/>
                  </a:lnTo>
                  <a:lnTo>
                    <a:pt x="1794719" y="19738"/>
                  </a:lnTo>
                  <a:lnTo>
                    <a:pt x="1835554" y="47277"/>
                  </a:lnTo>
                  <a:lnTo>
                    <a:pt x="1868400" y="85070"/>
                  </a:lnTo>
                  <a:lnTo>
                    <a:pt x="1890255" y="130119"/>
                  </a:lnTo>
                  <a:lnTo>
                    <a:pt x="1899543" y="178489"/>
                  </a:lnTo>
                  <a:lnTo>
                    <a:pt x="1896111" y="227623"/>
                  </a:lnTo>
                  <a:lnTo>
                    <a:pt x="1879804" y="274964"/>
                  </a:lnTo>
                  <a:lnTo>
                    <a:pt x="1851718" y="316416"/>
                  </a:lnTo>
                  <a:lnTo>
                    <a:pt x="1814473" y="348645"/>
                  </a:lnTo>
                  <a:lnTo>
                    <a:pt x="1770205" y="370239"/>
                  </a:lnTo>
                  <a:lnTo>
                    <a:pt x="1721053" y="379788"/>
                  </a:lnTo>
                  <a:close/>
                </a:path>
              </a:pathLst>
            </a:custGeom>
            <a:solidFill>
              <a:srgbClr val="86C7E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29" name="Google Shape;329;p20"/>
          <p:cNvSpPr txBox="1">
            <a:spLocks noGrp="1"/>
          </p:cNvSpPr>
          <p:nvPr>
            <p:ph type="title"/>
          </p:nvPr>
        </p:nvSpPr>
        <p:spPr>
          <a:xfrm>
            <a:off x="6259600" y="197814"/>
            <a:ext cx="6101080" cy="808990"/>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None/>
            </a:pPr>
            <a:r>
              <a:rPr lang="en-US" sz="5100" u="sng"/>
              <a:t>RATIOS	ANALYSIS</a:t>
            </a:r>
            <a:endParaRPr sz="5100"/>
          </a:p>
        </p:txBody>
      </p:sp>
      <p:sp>
        <p:nvSpPr>
          <p:cNvPr id="330" name="Google Shape;330;p20"/>
          <p:cNvSpPr txBox="1"/>
          <p:nvPr/>
        </p:nvSpPr>
        <p:spPr>
          <a:xfrm>
            <a:off x="5569632" y="6186969"/>
            <a:ext cx="12275185" cy="3454400"/>
          </a:xfrm>
          <a:prstGeom prst="rect">
            <a:avLst/>
          </a:prstGeom>
          <a:noFill/>
          <a:ln>
            <a:noFill/>
          </a:ln>
        </p:spPr>
        <p:txBody>
          <a:bodyPr spcFirstLastPara="1" wrap="square" lIns="0" tIns="12050" rIns="0" bIns="0" anchor="t" anchorCtr="0">
            <a:spAutoFit/>
          </a:bodyPr>
          <a:lstStyle/>
          <a:p>
            <a:pPr marL="12700" marR="5080" lvl="0" indent="0" algn="just" rtl="0">
              <a:lnSpc>
                <a:spcPct val="115399"/>
              </a:lnSpc>
              <a:spcBef>
                <a:spcPts val="0"/>
              </a:spcBef>
              <a:spcAft>
                <a:spcPts val="0"/>
              </a:spcAft>
              <a:buNone/>
            </a:pPr>
            <a:r>
              <a:rPr lang="en-US" sz="3250">
                <a:solidFill>
                  <a:schemeClr val="dk1"/>
                </a:solidFill>
                <a:latin typeface="Cambria"/>
                <a:ea typeface="Cambria"/>
                <a:cs typeface="Cambria"/>
                <a:sym typeface="Cambria"/>
              </a:rPr>
              <a:t>A high standard deviation of 184.53% indicates that the returns of  the stock portfolio have experienced large fluctuations or deviations  from the average return. This high level can be associated with  higher risk and volatility.</a:t>
            </a:r>
            <a:endParaRPr sz="3250">
              <a:solidFill>
                <a:schemeClr val="dk1"/>
              </a:solidFill>
              <a:latin typeface="Cambria"/>
              <a:ea typeface="Cambria"/>
              <a:cs typeface="Cambria"/>
              <a:sym typeface="Cambria"/>
            </a:endParaRPr>
          </a:p>
          <a:p>
            <a:pPr marL="12700" marR="5080" lvl="0" indent="576580" algn="just" rtl="0">
              <a:lnSpc>
                <a:spcPct val="115399"/>
              </a:lnSpc>
              <a:spcBef>
                <a:spcPts val="0"/>
              </a:spcBef>
              <a:spcAft>
                <a:spcPts val="0"/>
              </a:spcAft>
              <a:buNone/>
            </a:pPr>
            <a:r>
              <a:rPr lang="en-US" sz="3250">
                <a:solidFill>
                  <a:schemeClr val="dk1"/>
                </a:solidFill>
                <a:latin typeface="Cambria"/>
                <a:ea typeface="Cambria"/>
                <a:cs typeface="Cambria"/>
                <a:sym typeface="Cambria"/>
              </a:rPr>
              <a:t>A high standard deviation implies the potential for higher returns,  it also means there is a greater chance of substantial losses.</a:t>
            </a:r>
            <a:endParaRPr sz="3250">
              <a:solidFill>
                <a:schemeClr val="dk1"/>
              </a:solidFill>
              <a:latin typeface="Cambria"/>
              <a:ea typeface="Cambria"/>
              <a:cs typeface="Cambria"/>
              <a:sym typeface="Cambria"/>
            </a:endParaRPr>
          </a:p>
        </p:txBody>
      </p:sp>
      <p:sp>
        <p:nvSpPr>
          <p:cNvPr id="331" name="Google Shape;331;p20"/>
          <p:cNvSpPr txBox="1"/>
          <p:nvPr/>
        </p:nvSpPr>
        <p:spPr>
          <a:xfrm>
            <a:off x="5569632" y="1148765"/>
            <a:ext cx="12283440" cy="4632960"/>
          </a:xfrm>
          <a:prstGeom prst="rect">
            <a:avLst/>
          </a:prstGeom>
          <a:noFill/>
          <a:ln>
            <a:noFill/>
          </a:ln>
        </p:spPr>
        <p:txBody>
          <a:bodyPr spcFirstLastPara="1" wrap="square" lIns="0" tIns="12700" rIns="0" bIns="0" anchor="t" anchorCtr="0">
            <a:spAutoFit/>
          </a:bodyPr>
          <a:lstStyle/>
          <a:p>
            <a:pPr marL="12700" marR="5080" lvl="0" indent="0" algn="just" rtl="0">
              <a:lnSpc>
                <a:spcPct val="132600"/>
              </a:lnSpc>
              <a:spcBef>
                <a:spcPts val="0"/>
              </a:spcBef>
              <a:spcAft>
                <a:spcPts val="0"/>
              </a:spcAft>
              <a:buNone/>
            </a:pPr>
            <a:r>
              <a:rPr lang="en-US" sz="3300">
                <a:solidFill>
                  <a:schemeClr val="dk1"/>
                </a:solidFill>
                <a:latin typeface="Cambria"/>
                <a:ea typeface="Cambria"/>
                <a:cs typeface="Cambria"/>
                <a:sym typeface="Cambria"/>
              </a:rPr>
              <a:t>A stock portfolio with a beta of approximately 0 suggests that the  portfolio's returns are not expected to be strongly correlated with the  overall market , i.e , changes in the market are not expected to have a  significant impact on the portfolio's returns.</a:t>
            </a:r>
            <a:endParaRPr sz="3300">
              <a:solidFill>
                <a:schemeClr val="dk1"/>
              </a:solidFill>
              <a:latin typeface="Cambria"/>
              <a:ea typeface="Cambria"/>
              <a:cs typeface="Cambria"/>
              <a:sym typeface="Cambria"/>
            </a:endParaRPr>
          </a:p>
          <a:p>
            <a:pPr marL="12700" marR="5080" lvl="0" indent="747395" algn="just" rtl="0">
              <a:lnSpc>
                <a:spcPct val="159375"/>
              </a:lnSpc>
              <a:spcBef>
                <a:spcPts val="160"/>
              </a:spcBef>
              <a:spcAft>
                <a:spcPts val="0"/>
              </a:spcAft>
              <a:buNone/>
            </a:pPr>
            <a:r>
              <a:rPr lang="en-US" sz="3200">
                <a:solidFill>
                  <a:schemeClr val="dk1"/>
                </a:solidFill>
                <a:latin typeface="Cambria"/>
                <a:ea typeface="Cambria"/>
                <a:cs typeface="Cambria"/>
                <a:sym typeface="Cambria"/>
              </a:rPr>
              <a:t>The portfolio is expected to be relatively independent of market  fluctuations, providing potential diversification benefits for investors  looking to minimize exposure to broad market risks.</a:t>
            </a:r>
            <a:endParaRPr sz="3200">
              <a:solidFill>
                <a:schemeClr val="dk1"/>
              </a:solidFill>
              <a:latin typeface="Cambria"/>
              <a:ea typeface="Cambria"/>
              <a:cs typeface="Cambria"/>
              <a:sym typeface="Cambria"/>
            </a:endParaRPr>
          </a:p>
        </p:txBody>
      </p:sp>
      <p:grpSp>
        <p:nvGrpSpPr>
          <p:cNvPr id="332" name="Google Shape;332;p20"/>
          <p:cNvGrpSpPr/>
          <p:nvPr/>
        </p:nvGrpSpPr>
        <p:grpSpPr>
          <a:xfrm>
            <a:off x="1261669" y="6729265"/>
            <a:ext cx="3804920" cy="1902460"/>
            <a:chOff x="1261669" y="6729265"/>
            <a:chExt cx="3804920" cy="1902460"/>
          </a:xfrm>
        </p:grpSpPr>
        <p:sp>
          <p:nvSpPr>
            <p:cNvPr id="333" name="Google Shape;333;p20"/>
            <p:cNvSpPr/>
            <p:nvPr/>
          </p:nvSpPr>
          <p:spPr>
            <a:xfrm>
              <a:off x="1261669" y="6729265"/>
              <a:ext cx="3804920" cy="1902460"/>
            </a:xfrm>
            <a:custGeom>
              <a:avLst/>
              <a:gdLst/>
              <a:ahLst/>
              <a:cxnLst/>
              <a:rect l="l" t="t" r="r" b="b"/>
              <a:pathLst>
                <a:path w="3804920" h="1902459" extrusionOk="0">
                  <a:moveTo>
                    <a:pt x="570709" y="1902364"/>
                  </a:moveTo>
                  <a:lnTo>
                    <a:pt x="0" y="1902364"/>
                  </a:lnTo>
                  <a:lnTo>
                    <a:pt x="602" y="1854017"/>
                  </a:lnTo>
                  <a:lnTo>
                    <a:pt x="2400" y="1805966"/>
                  </a:lnTo>
                  <a:lnTo>
                    <a:pt x="5378" y="1758226"/>
                  </a:lnTo>
                  <a:lnTo>
                    <a:pt x="9524" y="1710811"/>
                  </a:lnTo>
                  <a:lnTo>
                    <a:pt x="14822" y="1663736"/>
                  </a:lnTo>
                  <a:lnTo>
                    <a:pt x="21258" y="1617014"/>
                  </a:lnTo>
                  <a:lnTo>
                    <a:pt x="28818" y="1570661"/>
                  </a:lnTo>
                  <a:lnTo>
                    <a:pt x="37488" y="1524690"/>
                  </a:lnTo>
                  <a:lnTo>
                    <a:pt x="47253" y="1479116"/>
                  </a:lnTo>
                  <a:lnTo>
                    <a:pt x="58100" y="1433952"/>
                  </a:lnTo>
                  <a:lnTo>
                    <a:pt x="70013" y="1389214"/>
                  </a:lnTo>
                  <a:lnTo>
                    <a:pt x="82979" y="1344915"/>
                  </a:lnTo>
                  <a:lnTo>
                    <a:pt x="96983" y="1301070"/>
                  </a:lnTo>
                  <a:lnTo>
                    <a:pt x="112012" y="1257692"/>
                  </a:lnTo>
                  <a:lnTo>
                    <a:pt x="128050" y="1214797"/>
                  </a:lnTo>
                  <a:lnTo>
                    <a:pt x="145084" y="1172398"/>
                  </a:lnTo>
                  <a:lnTo>
                    <a:pt x="163173" y="1130350"/>
                  </a:lnTo>
                  <a:lnTo>
                    <a:pt x="182082" y="1089147"/>
                  </a:lnTo>
                  <a:lnTo>
                    <a:pt x="202018" y="1048323"/>
                  </a:lnTo>
                  <a:lnTo>
                    <a:pt x="222892" y="1008053"/>
                  </a:lnTo>
                  <a:lnTo>
                    <a:pt x="244690" y="968350"/>
                  </a:lnTo>
                  <a:lnTo>
                    <a:pt x="267398" y="929229"/>
                  </a:lnTo>
                  <a:lnTo>
                    <a:pt x="291002" y="890705"/>
                  </a:lnTo>
                  <a:lnTo>
                    <a:pt x="315487" y="852791"/>
                  </a:lnTo>
                  <a:lnTo>
                    <a:pt x="340840" y="815502"/>
                  </a:lnTo>
                  <a:lnTo>
                    <a:pt x="367046" y="778852"/>
                  </a:lnTo>
                  <a:lnTo>
                    <a:pt x="394090" y="742855"/>
                  </a:lnTo>
                  <a:lnTo>
                    <a:pt x="421959" y="707526"/>
                  </a:lnTo>
                  <a:lnTo>
                    <a:pt x="450638" y="672878"/>
                  </a:lnTo>
                  <a:lnTo>
                    <a:pt x="480113" y="638927"/>
                  </a:lnTo>
                  <a:lnTo>
                    <a:pt x="510370" y="605686"/>
                  </a:lnTo>
                  <a:lnTo>
                    <a:pt x="541394" y="573170"/>
                  </a:lnTo>
                  <a:lnTo>
                    <a:pt x="573172" y="541393"/>
                  </a:lnTo>
                  <a:lnTo>
                    <a:pt x="605688" y="510369"/>
                  </a:lnTo>
                  <a:lnTo>
                    <a:pt x="638929" y="480112"/>
                  </a:lnTo>
                  <a:lnTo>
                    <a:pt x="672880" y="450637"/>
                  </a:lnTo>
                  <a:lnTo>
                    <a:pt x="707527" y="421958"/>
                  </a:lnTo>
                  <a:lnTo>
                    <a:pt x="742856" y="394089"/>
                  </a:lnTo>
                  <a:lnTo>
                    <a:pt x="778853" y="367044"/>
                  </a:lnTo>
                  <a:lnTo>
                    <a:pt x="815503" y="340839"/>
                  </a:lnTo>
                  <a:lnTo>
                    <a:pt x="852792" y="315486"/>
                  </a:lnTo>
                  <a:lnTo>
                    <a:pt x="890706" y="291000"/>
                  </a:lnTo>
                  <a:lnTo>
                    <a:pt x="929231" y="267397"/>
                  </a:lnTo>
                  <a:lnTo>
                    <a:pt x="968351" y="244688"/>
                  </a:lnTo>
                  <a:lnTo>
                    <a:pt x="1008054" y="222890"/>
                  </a:lnTo>
                  <a:lnTo>
                    <a:pt x="1048324" y="202016"/>
                  </a:lnTo>
                  <a:lnTo>
                    <a:pt x="1089148" y="182081"/>
                  </a:lnTo>
                  <a:lnTo>
                    <a:pt x="1130511" y="163098"/>
                  </a:lnTo>
                  <a:lnTo>
                    <a:pt x="1172400" y="145083"/>
                  </a:lnTo>
                  <a:lnTo>
                    <a:pt x="1214798" y="128049"/>
                  </a:lnTo>
                  <a:lnTo>
                    <a:pt x="1257694" y="112011"/>
                  </a:lnTo>
                  <a:lnTo>
                    <a:pt x="1301071" y="96982"/>
                  </a:lnTo>
                  <a:lnTo>
                    <a:pt x="1344916" y="82978"/>
                  </a:lnTo>
                  <a:lnTo>
                    <a:pt x="1389215" y="70011"/>
                  </a:lnTo>
                  <a:lnTo>
                    <a:pt x="1433954" y="58098"/>
                  </a:lnTo>
                  <a:lnTo>
                    <a:pt x="1479117" y="47252"/>
                  </a:lnTo>
                  <a:lnTo>
                    <a:pt x="1524692" y="37486"/>
                  </a:lnTo>
                  <a:lnTo>
                    <a:pt x="1570663" y="28816"/>
                  </a:lnTo>
                  <a:lnTo>
                    <a:pt x="1617016" y="21256"/>
                  </a:lnTo>
                  <a:lnTo>
                    <a:pt x="1663737" y="14820"/>
                  </a:lnTo>
                  <a:lnTo>
                    <a:pt x="1710812" y="9522"/>
                  </a:lnTo>
                  <a:lnTo>
                    <a:pt x="1758227" y="5377"/>
                  </a:lnTo>
                  <a:lnTo>
                    <a:pt x="1805967" y="2398"/>
                  </a:lnTo>
                  <a:lnTo>
                    <a:pt x="1854018" y="600"/>
                  </a:lnTo>
                  <a:lnTo>
                    <a:pt x="1902484" y="0"/>
                  </a:lnTo>
                  <a:lnTo>
                    <a:pt x="1950714" y="600"/>
                  </a:lnTo>
                  <a:lnTo>
                    <a:pt x="1998765" y="2398"/>
                  </a:lnTo>
                  <a:lnTo>
                    <a:pt x="2046505" y="5377"/>
                  </a:lnTo>
                  <a:lnTo>
                    <a:pt x="2093920" y="9522"/>
                  </a:lnTo>
                  <a:lnTo>
                    <a:pt x="2140995" y="14820"/>
                  </a:lnTo>
                  <a:lnTo>
                    <a:pt x="2187716" y="21256"/>
                  </a:lnTo>
                  <a:lnTo>
                    <a:pt x="2234069" y="28816"/>
                  </a:lnTo>
                  <a:lnTo>
                    <a:pt x="2280040" y="37486"/>
                  </a:lnTo>
                  <a:lnTo>
                    <a:pt x="2325615" y="47252"/>
                  </a:lnTo>
                  <a:lnTo>
                    <a:pt x="2370778" y="58098"/>
                  </a:lnTo>
                  <a:lnTo>
                    <a:pt x="2415517" y="70011"/>
                  </a:lnTo>
                  <a:lnTo>
                    <a:pt x="2459816" y="82978"/>
                  </a:lnTo>
                  <a:lnTo>
                    <a:pt x="2503661" y="96982"/>
                  </a:lnTo>
                  <a:lnTo>
                    <a:pt x="2547038" y="112011"/>
                  </a:lnTo>
                  <a:lnTo>
                    <a:pt x="2589934" y="128049"/>
                  </a:lnTo>
                  <a:lnTo>
                    <a:pt x="2632332" y="145083"/>
                  </a:lnTo>
                  <a:lnTo>
                    <a:pt x="2674221" y="163098"/>
                  </a:lnTo>
                  <a:lnTo>
                    <a:pt x="2715584" y="182081"/>
                  </a:lnTo>
                  <a:lnTo>
                    <a:pt x="2756408" y="202016"/>
                  </a:lnTo>
                  <a:lnTo>
                    <a:pt x="2796678" y="222890"/>
                  </a:lnTo>
                  <a:lnTo>
                    <a:pt x="2836381" y="244688"/>
                  </a:lnTo>
                  <a:lnTo>
                    <a:pt x="2875502" y="267397"/>
                  </a:lnTo>
                  <a:lnTo>
                    <a:pt x="2914026" y="291000"/>
                  </a:lnTo>
                  <a:lnTo>
                    <a:pt x="2951940" y="315486"/>
                  </a:lnTo>
                  <a:lnTo>
                    <a:pt x="2989229" y="340839"/>
                  </a:lnTo>
                  <a:lnTo>
                    <a:pt x="3025879" y="367044"/>
                  </a:lnTo>
                  <a:lnTo>
                    <a:pt x="3061876" y="394089"/>
                  </a:lnTo>
                  <a:lnTo>
                    <a:pt x="3097205" y="421958"/>
                  </a:lnTo>
                  <a:lnTo>
                    <a:pt x="3131852" y="450637"/>
                  </a:lnTo>
                  <a:lnTo>
                    <a:pt x="3165803" y="480112"/>
                  </a:lnTo>
                  <a:lnTo>
                    <a:pt x="3199044" y="510369"/>
                  </a:lnTo>
                  <a:lnTo>
                    <a:pt x="3231560" y="541393"/>
                  </a:lnTo>
                  <a:lnTo>
                    <a:pt x="3260875" y="570708"/>
                  </a:lnTo>
                  <a:lnTo>
                    <a:pt x="1902366" y="570708"/>
                  </a:lnTo>
                  <a:lnTo>
                    <a:pt x="1854604" y="571548"/>
                  </a:lnTo>
                  <a:lnTo>
                    <a:pt x="1807265" y="574051"/>
                  </a:lnTo>
                  <a:lnTo>
                    <a:pt x="1760377" y="578188"/>
                  </a:lnTo>
                  <a:lnTo>
                    <a:pt x="1713968" y="583932"/>
                  </a:lnTo>
                  <a:lnTo>
                    <a:pt x="1668067" y="591253"/>
                  </a:lnTo>
                  <a:lnTo>
                    <a:pt x="1622701" y="600124"/>
                  </a:lnTo>
                  <a:lnTo>
                    <a:pt x="1577900" y="610516"/>
                  </a:lnTo>
                  <a:lnTo>
                    <a:pt x="1533690" y="622402"/>
                  </a:lnTo>
                  <a:lnTo>
                    <a:pt x="1490101" y="635753"/>
                  </a:lnTo>
                  <a:lnTo>
                    <a:pt x="1447160" y="650541"/>
                  </a:lnTo>
                  <a:lnTo>
                    <a:pt x="1404895" y="666738"/>
                  </a:lnTo>
                  <a:lnTo>
                    <a:pt x="1363335" y="684315"/>
                  </a:lnTo>
                  <a:lnTo>
                    <a:pt x="1322508" y="703246"/>
                  </a:lnTo>
                  <a:lnTo>
                    <a:pt x="1282442" y="723500"/>
                  </a:lnTo>
                  <a:lnTo>
                    <a:pt x="1243165" y="745051"/>
                  </a:lnTo>
                  <a:lnTo>
                    <a:pt x="1204706" y="767870"/>
                  </a:lnTo>
                  <a:lnTo>
                    <a:pt x="1167092" y="791929"/>
                  </a:lnTo>
                  <a:lnTo>
                    <a:pt x="1130352" y="817199"/>
                  </a:lnTo>
                  <a:lnTo>
                    <a:pt x="1094514" y="843653"/>
                  </a:lnTo>
                  <a:lnTo>
                    <a:pt x="1059606" y="871262"/>
                  </a:lnTo>
                  <a:lnTo>
                    <a:pt x="1025655" y="899999"/>
                  </a:lnTo>
                  <a:lnTo>
                    <a:pt x="992692" y="929834"/>
                  </a:lnTo>
                  <a:lnTo>
                    <a:pt x="960743" y="960741"/>
                  </a:lnTo>
                  <a:lnTo>
                    <a:pt x="929836" y="992690"/>
                  </a:lnTo>
                  <a:lnTo>
                    <a:pt x="900001" y="1025654"/>
                  </a:lnTo>
                  <a:lnTo>
                    <a:pt x="871264" y="1059604"/>
                  </a:lnTo>
                  <a:lnTo>
                    <a:pt x="843655" y="1094512"/>
                  </a:lnTo>
                  <a:lnTo>
                    <a:pt x="817091" y="1130510"/>
                  </a:lnTo>
                  <a:lnTo>
                    <a:pt x="791930" y="1167091"/>
                  </a:lnTo>
                  <a:lnTo>
                    <a:pt x="767872" y="1204704"/>
                  </a:lnTo>
                  <a:lnTo>
                    <a:pt x="745053" y="1243164"/>
                  </a:lnTo>
                  <a:lnTo>
                    <a:pt x="723502" y="1282441"/>
                  </a:lnTo>
                  <a:lnTo>
                    <a:pt x="703247" y="1322506"/>
                  </a:lnTo>
                  <a:lnTo>
                    <a:pt x="684317" y="1363333"/>
                  </a:lnTo>
                  <a:lnTo>
                    <a:pt x="666740" y="1404893"/>
                  </a:lnTo>
                  <a:lnTo>
                    <a:pt x="650543" y="1447158"/>
                  </a:lnTo>
                  <a:lnTo>
                    <a:pt x="635755" y="1490099"/>
                  </a:lnTo>
                  <a:lnTo>
                    <a:pt x="622404" y="1533688"/>
                  </a:lnTo>
                  <a:lnTo>
                    <a:pt x="610518" y="1577898"/>
                  </a:lnTo>
                  <a:lnTo>
                    <a:pt x="600125" y="1622700"/>
                  </a:lnTo>
                  <a:lnTo>
                    <a:pt x="591255" y="1668065"/>
                  </a:lnTo>
                  <a:lnTo>
                    <a:pt x="583933" y="1713966"/>
                  </a:lnTo>
                  <a:lnTo>
                    <a:pt x="578190" y="1760375"/>
                  </a:lnTo>
                  <a:lnTo>
                    <a:pt x="574053" y="1807263"/>
                  </a:lnTo>
                  <a:lnTo>
                    <a:pt x="571550" y="1854602"/>
                  </a:lnTo>
                  <a:lnTo>
                    <a:pt x="570709" y="1902364"/>
                  </a:lnTo>
                  <a:close/>
                </a:path>
                <a:path w="3804920" h="1902459" extrusionOk="0">
                  <a:moveTo>
                    <a:pt x="3804733" y="1902364"/>
                  </a:moveTo>
                  <a:lnTo>
                    <a:pt x="3234022" y="1902359"/>
                  </a:lnTo>
                  <a:lnTo>
                    <a:pt x="3233182" y="1854602"/>
                  </a:lnTo>
                  <a:lnTo>
                    <a:pt x="3230679" y="1807263"/>
                  </a:lnTo>
                  <a:lnTo>
                    <a:pt x="3226542" y="1760375"/>
                  </a:lnTo>
                  <a:lnTo>
                    <a:pt x="3220798" y="1713966"/>
                  </a:lnTo>
                  <a:lnTo>
                    <a:pt x="3213477" y="1668065"/>
                  </a:lnTo>
                  <a:lnTo>
                    <a:pt x="3204606" y="1622700"/>
                  </a:lnTo>
                  <a:lnTo>
                    <a:pt x="3194214" y="1577898"/>
                  </a:lnTo>
                  <a:lnTo>
                    <a:pt x="3182328" y="1533688"/>
                  </a:lnTo>
                  <a:lnTo>
                    <a:pt x="3168977" y="1490099"/>
                  </a:lnTo>
                  <a:lnTo>
                    <a:pt x="3154189" y="1447158"/>
                  </a:lnTo>
                  <a:lnTo>
                    <a:pt x="3137992" y="1404893"/>
                  </a:lnTo>
                  <a:lnTo>
                    <a:pt x="3120415" y="1363333"/>
                  </a:lnTo>
                  <a:lnTo>
                    <a:pt x="3101484" y="1322506"/>
                  </a:lnTo>
                  <a:lnTo>
                    <a:pt x="3081230" y="1282441"/>
                  </a:lnTo>
                  <a:lnTo>
                    <a:pt x="3059679" y="1243164"/>
                  </a:lnTo>
                  <a:lnTo>
                    <a:pt x="3036860" y="1204704"/>
                  </a:lnTo>
                  <a:lnTo>
                    <a:pt x="3012802" y="1167091"/>
                  </a:lnTo>
                  <a:lnTo>
                    <a:pt x="2987523" y="1130350"/>
                  </a:lnTo>
                  <a:lnTo>
                    <a:pt x="2961077" y="1094512"/>
                  </a:lnTo>
                  <a:lnTo>
                    <a:pt x="2933468" y="1059604"/>
                  </a:lnTo>
                  <a:lnTo>
                    <a:pt x="2904731" y="1025654"/>
                  </a:lnTo>
                  <a:lnTo>
                    <a:pt x="2874896" y="992690"/>
                  </a:lnTo>
                  <a:lnTo>
                    <a:pt x="2843989" y="960741"/>
                  </a:lnTo>
                  <a:lnTo>
                    <a:pt x="2812040" y="929834"/>
                  </a:lnTo>
                  <a:lnTo>
                    <a:pt x="2779077" y="899999"/>
                  </a:lnTo>
                  <a:lnTo>
                    <a:pt x="2745126" y="871262"/>
                  </a:lnTo>
                  <a:lnTo>
                    <a:pt x="2710218" y="843653"/>
                  </a:lnTo>
                  <a:lnTo>
                    <a:pt x="2674380" y="817199"/>
                  </a:lnTo>
                  <a:lnTo>
                    <a:pt x="2637640" y="791929"/>
                  </a:lnTo>
                  <a:lnTo>
                    <a:pt x="2600026" y="767870"/>
                  </a:lnTo>
                  <a:lnTo>
                    <a:pt x="2561567" y="745051"/>
                  </a:lnTo>
                  <a:lnTo>
                    <a:pt x="2522290" y="723500"/>
                  </a:lnTo>
                  <a:lnTo>
                    <a:pt x="2482224" y="703246"/>
                  </a:lnTo>
                  <a:lnTo>
                    <a:pt x="2441397" y="684315"/>
                  </a:lnTo>
                  <a:lnTo>
                    <a:pt x="2399837" y="666738"/>
                  </a:lnTo>
                  <a:lnTo>
                    <a:pt x="2357573" y="650541"/>
                  </a:lnTo>
                  <a:lnTo>
                    <a:pt x="2314632" y="635753"/>
                  </a:lnTo>
                  <a:lnTo>
                    <a:pt x="2271042" y="622402"/>
                  </a:lnTo>
                  <a:lnTo>
                    <a:pt x="2226833" y="610516"/>
                  </a:lnTo>
                  <a:lnTo>
                    <a:pt x="2182031" y="600124"/>
                  </a:lnTo>
                  <a:lnTo>
                    <a:pt x="2136665" y="591253"/>
                  </a:lnTo>
                  <a:lnTo>
                    <a:pt x="2090764" y="583932"/>
                  </a:lnTo>
                  <a:lnTo>
                    <a:pt x="2044356" y="578188"/>
                  </a:lnTo>
                  <a:lnTo>
                    <a:pt x="1997468" y="574051"/>
                  </a:lnTo>
                  <a:lnTo>
                    <a:pt x="1950126" y="571548"/>
                  </a:lnTo>
                  <a:lnTo>
                    <a:pt x="1902366" y="570708"/>
                  </a:lnTo>
                  <a:lnTo>
                    <a:pt x="3260875" y="570708"/>
                  </a:lnTo>
                  <a:lnTo>
                    <a:pt x="3294362" y="605686"/>
                  </a:lnTo>
                  <a:lnTo>
                    <a:pt x="3324619" y="638927"/>
                  </a:lnTo>
                  <a:lnTo>
                    <a:pt x="3354094" y="672878"/>
                  </a:lnTo>
                  <a:lnTo>
                    <a:pt x="3382773" y="707526"/>
                  </a:lnTo>
                  <a:lnTo>
                    <a:pt x="3410642" y="742855"/>
                  </a:lnTo>
                  <a:lnTo>
                    <a:pt x="3437686" y="778852"/>
                  </a:lnTo>
                  <a:lnTo>
                    <a:pt x="3463892" y="815502"/>
                  </a:lnTo>
                  <a:lnTo>
                    <a:pt x="3489245" y="852791"/>
                  </a:lnTo>
                  <a:lnTo>
                    <a:pt x="3513730" y="890705"/>
                  </a:lnTo>
                  <a:lnTo>
                    <a:pt x="3537334" y="929229"/>
                  </a:lnTo>
                  <a:lnTo>
                    <a:pt x="3560042" y="968350"/>
                  </a:lnTo>
                  <a:lnTo>
                    <a:pt x="3581841" y="1008053"/>
                  </a:lnTo>
                  <a:lnTo>
                    <a:pt x="3602714" y="1048323"/>
                  </a:lnTo>
                  <a:lnTo>
                    <a:pt x="3622650" y="1089147"/>
                  </a:lnTo>
                  <a:lnTo>
                    <a:pt x="3641628" y="1130510"/>
                  </a:lnTo>
                  <a:lnTo>
                    <a:pt x="3659648" y="1172398"/>
                  </a:lnTo>
                  <a:lnTo>
                    <a:pt x="3676682" y="1214797"/>
                  </a:lnTo>
                  <a:lnTo>
                    <a:pt x="3692720" y="1257692"/>
                  </a:lnTo>
                  <a:lnTo>
                    <a:pt x="3707749" y="1301070"/>
                  </a:lnTo>
                  <a:lnTo>
                    <a:pt x="3721753" y="1344915"/>
                  </a:lnTo>
                  <a:lnTo>
                    <a:pt x="3734719" y="1389214"/>
                  </a:lnTo>
                  <a:lnTo>
                    <a:pt x="3746633" y="1433952"/>
                  </a:lnTo>
                  <a:lnTo>
                    <a:pt x="3757479" y="1479116"/>
                  </a:lnTo>
                  <a:lnTo>
                    <a:pt x="3767244" y="1524690"/>
                  </a:lnTo>
                  <a:lnTo>
                    <a:pt x="3775914" y="1570661"/>
                  </a:lnTo>
                  <a:lnTo>
                    <a:pt x="3783474" y="1617014"/>
                  </a:lnTo>
                  <a:lnTo>
                    <a:pt x="3789911" y="1663736"/>
                  </a:lnTo>
                  <a:lnTo>
                    <a:pt x="3795209" y="1710811"/>
                  </a:lnTo>
                  <a:lnTo>
                    <a:pt x="3799354" y="1758226"/>
                  </a:lnTo>
                  <a:lnTo>
                    <a:pt x="3802333" y="1805966"/>
                  </a:lnTo>
                  <a:lnTo>
                    <a:pt x="3804130" y="1854017"/>
                  </a:lnTo>
                  <a:lnTo>
                    <a:pt x="3804733" y="1902359"/>
                  </a:lnTo>
                  <a:close/>
                </a:path>
              </a:pathLst>
            </a:custGeom>
            <a:solidFill>
              <a:srgbClr val="1736B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4" name="Google Shape;334;p20"/>
            <p:cNvSpPr/>
            <p:nvPr/>
          </p:nvSpPr>
          <p:spPr>
            <a:xfrm>
              <a:off x="2974659" y="8247236"/>
              <a:ext cx="1865630" cy="383540"/>
            </a:xfrm>
            <a:custGeom>
              <a:avLst/>
              <a:gdLst/>
              <a:ahLst/>
              <a:cxnLst/>
              <a:rect l="l" t="t" r="r" b="b"/>
              <a:pathLst>
                <a:path w="1865629" h="383540" extrusionOk="0">
                  <a:moveTo>
                    <a:pt x="207446" y="383532"/>
                  </a:moveTo>
                  <a:lnTo>
                    <a:pt x="157409" y="381692"/>
                  </a:lnTo>
                  <a:lnTo>
                    <a:pt x="110337" y="367196"/>
                  </a:lnTo>
                  <a:lnTo>
                    <a:pt x="68560" y="341109"/>
                  </a:lnTo>
                  <a:lnTo>
                    <a:pt x="34406" y="304493"/>
                  </a:lnTo>
                  <a:lnTo>
                    <a:pt x="10982" y="260240"/>
                  </a:lnTo>
                  <a:lnTo>
                    <a:pt x="0" y="212227"/>
                  </a:lnTo>
                  <a:lnTo>
                    <a:pt x="1703" y="163003"/>
                  </a:lnTo>
                  <a:lnTo>
                    <a:pt x="16336" y="115117"/>
                  </a:lnTo>
                  <a:lnTo>
                    <a:pt x="42948" y="72704"/>
                  </a:lnTo>
                  <a:lnTo>
                    <a:pt x="79038" y="39186"/>
                  </a:lnTo>
                  <a:lnTo>
                    <a:pt x="122520" y="16050"/>
                  </a:lnTo>
                  <a:lnTo>
                    <a:pt x="171306" y="4780"/>
                  </a:lnTo>
                  <a:lnTo>
                    <a:pt x="1823589" y="0"/>
                  </a:lnTo>
                  <a:lnTo>
                    <a:pt x="1838616" y="1569"/>
                  </a:lnTo>
                  <a:lnTo>
                    <a:pt x="1851430" y="8537"/>
                  </a:lnTo>
                  <a:lnTo>
                    <a:pt x="1860695" y="19802"/>
                  </a:lnTo>
                  <a:lnTo>
                    <a:pt x="1865078" y="34261"/>
                  </a:lnTo>
                  <a:lnTo>
                    <a:pt x="1863509" y="49287"/>
                  </a:lnTo>
                  <a:lnTo>
                    <a:pt x="1856540" y="62101"/>
                  </a:lnTo>
                  <a:lnTo>
                    <a:pt x="1845276" y="71367"/>
                  </a:lnTo>
                  <a:lnTo>
                    <a:pt x="1830817" y="75750"/>
                  </a:lnTo>
                  <a:lnTo>
                    <a:pt x="207446" y="383532"/>
                  </a:lnTo>
                  <a:close/>
                </a:path>
              </a:pathLst>
            </a:custGeom>
            <a:solidFill>
              <a:srgbClr val="86C7E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35" name="Google Shape;335;p20"/>
          <p:cNvSpPr txBox="1"/>
          <p:nvPr/>
        </p:nvSpPr>
        <p:spPr>
          <a:xfrm>
            <a:off x="2683466" y="1354952"/>
            <a:ext cx="924560" cy="5435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400" b="1">
                <a:solidFill>
                  <a:srgbClr val="949CAC"/>
                </a:solidFill>
                <a:latin typeface="Cambria"/>
                <a:ea typeface="Cambria"/>
                <a:cs typeface="Cambria"/>
                <a:sym typeface="Cambria"/>
              </a:rPr>
              <a:t>Beta</a:t>
            </a:r>
            <a:endParaRPr sz="3400">
              <a:solidFill>
                <a:schemeClr val="dk1"/>
              </a:solidFill>
              <a:latin typeface="Cambria"/>
              <a:ea typeface="Cambria"/>
              <a:cs typeface="Cambria"/>
              <a:sym typeface="Cambria"/>
            </a:endParaRPr>
          </a:p>
        </p:txBody>
      </p:sp>
      <p:sp>
        <p:nvSpPr>
          <p:cNvPr id="336" name="Google Shape;336;p20"/>
          <p:cNvSpPr txBox="1"/>
          <p:nvPr/>
        </p:nvSpPr>
        <p:spPr>
          <a:xfrm>
            <a:off x="1212449" y="5747489"/>
            <a:ext cx="3866515" cy="5435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400" b="1">
                <a:solidFill>
                  <a:srgbClr val="949CAC"/>
                </a:solidFill>
                <a:latin typeface="Cambria"/>
                <a:ea typeface="Cambria"/>
                <a:cs typeface="Cambria"/>
                <a:sym typeface="Cambria"/>
              </a:rPr>
              <a:t>Standard Deviation</a:t>
            </a:r>
            <a:endParaRPr sz="3400">
              <a:solidFill>
                <a:schemeClr val="dk1"/>
              </a:solidFill>
              <a:latin typeface="Cambria"/>
              <a:ea typeface="Cambria"/>
              <a:cs typeface="Cambria"/>
              <a:sym typeface="Cambria"/>
            </a:endParaRPr>
          </a:p>
        </p:txBody>
      </p:sp>
      <p:sp>
        <p:nvSpPr>
          <p:cNvPr id="337" name="Google Shape;337;p20"/>
          <p:cNvSpPr txBox="1"/>
          <p:nvPr/>
        </p:nvSpPr>
        <p:spPr>
          <a:xfrm>
            <a:off x="2251298" y="7579668"/>
            <a:ext cx="1825625" cy="5435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400" b="1">
                <a:solidFill>
                  <a:srgbClr val="BF0000"/>
                </a:solidFill>
                <a:latin typeface="Cambria"/>
                <a:ea typeface="Cambria"/>
                <a:cs typeface="Cambria"/>
                <a:sym typeface="Cambria"/>
              </a:rPr>
              <a:t>184.53%</a:t>
            </a:r>
            <a:endParaRPr sz="3400">
              <a:solidFill>
                <a:schemeClr val="dk1"/>
              </a:solidFill>
              <a:latin typeface="Cambria"/>
              <a:ea typeface="Cambria"/>
              <a:cs typeface="Cambria"/>
              <a:sym typeface="Cambria"/>
            </a:endParaRPr>
          </a:p>
        </p:txBody>
      </p:sp>
      <p:sp>
        <p:nvSpPr>
          <p:cNvPr id="338" name="Google Shape;338;p20"/>
          <p:cNvSpPr/>
          <p:nvPr/>
        </p:nvSpPr>
        <p:spPr>
          <a:xfrm>
            <a:off x="5569625" y="8482553"/>
            <a:ext cx="551179" cy="543925"/>
          </a:xfrm>
          <a:custGeom>
            <a:avLst/>
            <a:gdLst/>
            <a:ahLst/>
            <a:cxnLst/>
            <a:rect l="l" t="t" r="r" b="b"/>
            <a:pathLst>
              <a:path w="551179" h="447675" extrusionOk="0">
                <a:moveTo>
                  <a:pt x="550646" y="213588"/>
                </a:moveTo>
                <a:lnTo>
                  <a:pt x="549617" y="212102"/>
                </a:lnTo>
                <a:lnTo>
                  <a:pt x="548132" y="211353"/>
                </a:lnTo>
                <a:lnTo>
                  <a:pt x="536384" y="205613"/>
                </a:lnTo>
                <a:lnTo>
                  <a:pt x="536384" y="215519"/>
                </a:lnTo>
                <a:lnTo>
                  <a:pt x="125590" y="431927"/>
                </a:lnTo>
                <a:lnTo>
                  <a:pt x="166077" y="360159"/>
                </a:lnTo>
                <a:lnTo>
                  <a:pt x="441121" y="215214"/>
                </a:lnTo>
                <a:lnTo>
                  <a:pt x="163080" y="79121"/>
                </a:lnTo>
                <a:lnTo>
                  <a:pt x="127228" y="15151"/>
                </a:lnTo>
                <a:lnTo>
                  <a:pt x="536384" y="215519"/>
                </a:lnTo>
                <a:lnTo>
                  <a:pt x="536384" y="205613"/>
                </a:lnTo>
                <a:lnTo>
                  <a:pt x="147421" y="15151"/>
                </a:lnTo>
                <a:lnTo>
                  <a:pt x="118300" y="889"/>
                </a:lnTo>
                <a:lnTo>
                  <a:pt x="116522" y="0"/>
                </a:lnTo>
                <a:lnTo>
                  <a:pt x="114439" y="292"/>
                </a:lnTo>
                <a:lnTo>
                  <a:pt x="111760" y="3263"/>
                </a:lnTo>
                <a:lnTo>
                  <a:pt x="111467" y="5346"/>
                </a:lnTo>
                <a:lnTo>
                  <a:pt x="112509" y="7124"/>
                </a:lnTo>
                <a:lnTo>
                  <a:pt x="148958" y="72199"/>
                </a:lnTo>
                <a:lnTo>
                  <a:pt x="2082" y="292"/>
                </a:lnTo>
                <a:lnTo>
                  <a:pt x="127076" y="222935"/>
                </a:lnTo>
                <a:lnTo>
                  <a:pt x="0" y="447675"/>
                </a:lnTo>
                <a:lnTo>
                  <a:pt x="151384" y="367906"/>
                </a:lnTo>
                <a:lnTo>
                  <a:pt x="110274" y="440690"/>
                </a:lnTo>
                <a:lnTo>
                  <a:pt x="109385" y="442468"/>
                </a:lnTo>
                <a:lnTo>
                  <a:pt x="109689" y="444550"/>
                </a:lnTo>
                <a:lnTo>
                  <a:pt x="111023" y="446036"/>
                </a:lnTo>
                <a:lnTo>
                  <a:pt x="111912" y="446925"/>
                </a:lnTo>
                <a:lnTo>
                  <a:pt x="113106" y="447370"/>
                </a:lnTo>
                <a:lnTo>
                  <a:pt x="115036" y="447370"/>
                </a:lnTo>
                <a:lnTo>
                  <a:pt x="115773" y="447217"/>
                </a:lnTo>
                <a:lnTo>
                  <a:pt x="116370" y="446925"/>
                </a:lnTo>
                <a:lnTo>
                  <a:pt x="144830" y="431927"/>
                </a:lnTo>
                <a:lnTo>
                  <a:pt x="548271" y="219227"/>
                </a:lnTo>
                <a:lnTo>
                  <a:pt x="549757" y="218490"/>
                </a:lnTo>
                <a:lnTo>
                  <a:pt x="550646" y="216852"/>
                </a:lnTo>
                <a:lnTo>
                  <a:pt x="550646" y="213588"/>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342"/>
        <p:cNvGrpSpPr/>
        <p:nvPr/>
      </p:nvGrpSpPr>
      <p:grpSpPr>
        <a:xfrm>
          <a:off x="0" y="0"/>
          <a:ext cx="0" cy="0"/>
          <a:chOff x="0" y="0"/>
          <a:chExt cx="0" cy="0"/>
        </a:xfrm>
      </p:grpSpPr>
      <p:pic>
        <p:nvPicPr>
          <p:cNvPr id="343" name="Google Shape;343;p21"/>
          <p:cNvPicPr preferRelativeResize="0"/>
          <p:nvPr/>
        </p:nvPicPr>
        <p:blipFill rotWithShape="1">
          <a:blip r:embed="rId3">
            <a:alphaModFix/>
          </a:blip>
          <a:srcRect/>
          <a:stretch/>
        </p:blipFill>
        <p:spPr>
          <a:xfrm>
            <a:off x="0" y="0"/>
            <a:ext cx="18287999" cy="10286999"/>
          </a:xfrm>
          <a:prstGeom prst="rect">
            <a:avLst/>
          </a:prstGeom>
          <a:noFill/>
          <a:ln>
            <a:noFill/>
          </a:ln>
        </p:spPr>
      </p:pic>
      <p:sp>
        <p:nvSpPr>
          <p:cNvPr id="344" name="Google Shape;344;p21"/>
          <p:cNvSpPr/>
          <p:nvPr/>
        </p:nvSpPr>
        <p:spPr>
          <a:xfrm>
            <a:off x="5580939" y="2901085"/>
            <a:ext cx="551180" cy="447675"/>
          </a:xfrm>
          <a:custGeom>
            <a:avLst/>
            <a:gdLst/>
            <a:ahLst/>
            <a:cxnLst/>
            <a:rect l="l" t="t" r="r" b="b"/>
            <a:pathLst>
              <a:path w="551179" h="447675" extrusionOk="0">
                <a:moveTo>
                  <a:pt x="550646" y="213588"/>
                </a:moveTo>
                <a:lnTo>
                  <a:pt x="549605" y="212102"/>
                </a:lnTo>
                <a:lnTo>
                  <a:pt x="548119" y="211366"/>
                </a:lnTo>
                <a:lnTo>
                  <a:pt x="536384" y="205625"/>
                </a:lnTo>
                <a:lnTo>
                  <a:pt x="536384" y="215519"/>
                </a:lnTo>
                <a:lnTo>
                  <a:pt x="125590" y="431927"/>
                </a:lnTo>
                <a:lnTo>
                  <a:pt x="166077" y="360172"/>
                </a:lnTo>
                <a:lnTo>
                  <a:pt x="441121" y="215226"/>
                </a:lnTo>
                <a:lnTo>
                  <a:pt x="163080" y="79121"/>
                </a:lnTo>
                <a:lnTo>
                  <a:pt x="127215" y="15151"/>
                </a:lnTo>
                <a:lnTo>
                  <a:pt x="536384" y="215519"/>
                </a:lnTo>
                <a:lnTo>
                  <a:pt x="536384" y="205625"/>
                </a:lnTo>
                <a:lnTo>
                  <a:pt x="147421" y="15151"/>
                </a:lnTo>
                <a:lnTo>
                  <a:pt x="118300" y="889"/>
                </a:lnTo>
                <a:lnTo>
                  <a:pt x="116522" y="0"/>
                </a:lnTo>
                <a:lnTo>
                  <a:pt x="114439" y="292"/>
                </a:lnTo>
                <a:lnTo>
                  <a:pt x="111760" y="3263"/>
                </a:lnTo>
                <a:lnTo>
                  <a:pt x="111467" y="5346"/>
                </a:lnTo>
                <a:lnTo>
                  <a:pt x="112509" y="7124"/>
                </a:lnTo>
                <a:lnTo>
                  <a:pt x="148958" y="72212"/>
                </a:lnTo>
                <a:lnTo>
                  <a:pt x="2082" y="292"/>
                </a:lnTo>
                <a:lnTo>
                  <a:pt x="127076" y="222948"/>
                </a:lnTo>
                <a:lnTo>
                  <a:pt x="0" y="447675"/>
                </a:lnTo>
                <a:lnTo>
                  <a:pt x="151371" y="367906"/>
                </a:lnTo>
                <a:lnTo>
                  <a:pt x="110274" y="440690"/>
                </a:lnTo>
                <a:lnTo>
                  <a:pt x="109385" y="442480"/>
                </a:lnTo>
                <a:lnTo>
                  <a:pt x="109689" y="444550"/>
                </a:lnTo>
                <a:lnTo>
                  <a:pt x="111023" y="446036"/>
                </a:lnTo>
                <a:lnTo>
                  <a:pt x="111912" y="446938"/>
                </a:lnTo>
                <a:lnTo>
                  <a:pt x="113106" y="447382"/>
                </a:lnTo>
                <a:lnTo>
                  <a:pt x="115036" y="447382"/>
                </a:lnTo>
                <a:lnTo>
                  <a:pt x="115773" y="447230"/>
                </a:lnTo>
                <a:lnTo>
                  <a:pt x="116370" y="446938"/>
                </a:lnTo>
                <a:lnTo>
                  <a:pt x="144830" y="431927"/>
                </a:lnTo>
                <a:lnTo>
                  <a:pt x="548271" y="219227"/>
                </a:lnTo>
                <a:lnTo>
                  <a:pt x="549757" y="218490"/>
                </a:lnTo>
                <a:lnTo>
                  <a:pt x="550646" y="216852"/>
                </a:lnTo>
                <a:lnTo>
                  <a:pt x="550646" y="213588"/>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45" name="Google Shape;345;p21"/>
          <p:cNvGrpSpPr/>
          <p:nvPr/>
        </p:nvGrpSpPr>
        <p:grpSpPr>
          <a:xfrm>
            <a:off x="1243409" y="2169787"/>
            <a:ext cx="3804920" cy="1902601"/>
            <a:chOff x="1243409" y="2169787"/>
            <a:chExt cx="3804920" cy="1902601"/>
          </a:xfrm>
        </p:grpSpPr>
        <p:sp>
          <p:nvSpPr>
            <p:cNvPr id="346" name="Google Shape;346;p21"/>
            <p:cNvSpPr/>
            <p:nvPr/>
          </p:nvSpPr>
          <p:spPr>
            <a:xfrm>
              <a:off x="1243409" y="2169787"/>
              <a:ext cx="3804920" cy="1902460"/>
            </a:xfrm>
            <a:custGeom>
              <a:avLst/>
              <a:gdLst/>
              <a:ahLst/>
              <a:cxnLst/>
              <a:rect l="l" t="t" r="r" b="b"/>
              <a:pathLst>
                <a:path w="3804920" h="1902460" extrusionOk="0">
                  <a:moveTo>
                    <a:pt x="570709" y="1902366"/>
                  </a:moveTo>
                  <a:lnTo>
                    <a:pt x="0" y="1902366"/>
                  </a:lnTo>
                  <a:lnTo>
                    <a:pt x="602" y="1854018"/>
                  </a:lnTo>
                  <a:lnTo>
                    <a:pt x="2400" y="1805967"/>
                  </a:lnTo>
                  <a:lnTo>
                    <a:pt x="5378" y="1758227"/>
                  </a:lnTo>
                  <a:lnTo>
                    <a:pt x="9524" y="1710812"/>
                  </a:lnTo>
                  <a:lnTo>
                    <a:pt x="14822" y="1663737"/>
                  </a:lnTo>
                  <a:lnTo>
                    <a:pt x="21258" y="1617016"/>
                  </a:lnTo>
                  <a:lnTo>
                    <a:pt x="28818" y="1570662"/>
                  </a:lnTo>
                  <a:lnTo>
                    <a:pt x="37488" y="1524691"/>
                  </a:lnTo>
                  <a:lnTo>
                    <a:pt x="47253" y="1479117"/>
                  </a:lnTo>
                  <a:lnTo>
                    <a:pt x="58100" y="1433954"/>
                  </a:lnTo>
                  <a:lnTo>
                    <a:pt x="70013" y="1389215"/>
                  </a:lnTo>
                  <a:lnTo>
                    <a:pt x="82979" y="1344916"/>
                  </a:lnTo>
                  <a:lnTo>
                    <a:pt x="96983" y="1301071"/>
                  </a:lnTo>
                  <a:lnTo>
                    <a:pt x="112012" y="1257694"/>
                  </a:lnTo>
                  <a:lnTo>
                    <a:pt x="128050" y="1214798"/>
                  </a:lnTo>
                  <a:lnTo>
                    <a:pt x="145084" y="1172400"/>
                  </a:lnTo>
                  <a:lnTo>
                    <a:pt x="163173" y="1130352"/>
                  </a:lnTo>
                  <a:lnTo>
                    <a:pt x="182082" y="1089148"/>
                  </a:lnTo>
                  <a:lnTo>
                    <a:pt x="202018" y="1048324"/>
                  </a:lnTo>
                  <a:lnTo>
                    <a:pt x="222892" y="1008054"/>
                  </a:lnTo>
                  <a:lnTo>
                    <a:pt x="244690" y="968351"/>
                  </a:lnTo>
                  <a:lnTo>
                    <a:pt x="267398" y="929230"/>
                  </a:lnTo>
                  <a:lnTo>
                    <a:pt x="291002" y="890706"/>
                  </a:lnTo>
                  <a:lnTo>
                    <a:pt x="315487" y="852792"/>
                  </a:lnTo>
                  <a:lnTo>
                    <a:pt x="340840" y="815503"/>
                  </a:lnTo>
                  <a:lnTo>
                    <a:pt x="367046" y="778853"/>
                  </a:lnTo>
                  <a:lnTo>
                    <a:pt x="394090" y="742856"/>
                  </a:lnTo>
                  <a:lnTo>
                    <a:pt x="421959" y="707527"/>
                  </a:lnTo>
                  <a:lnTo>
                    <a:pt x="450638" y="672880"/>
                  </a:lnTo>
                  <a:lnTo>
                    <a:pt x="480113" y="638929"/>
                  </a:lnTo>
                  <a:lnTo>
                    <a:pt x="510370" y="605688"/>
                  </a:lnTo>
                  <a:lnTo>
                    <a:pt x="541394" y="573172"/>
                  </a:lnTo>
                  <a:lnTo>
                    <a:pt x="573172" y="541394"/>
                  </a:lnTo>
                  <a:lnTo>
                    <a:pt x="605688" y="510370"/>
                  </a:lnTo>
                  <a:lnTo>
                    <a:pt x="638929" y="480113"/>
                  </a:lnTo>
                  <a:lnTo>
                    <a:pt x="672880" y="450638"/>
                  </a:lnTo>
                  <a:lnTo>
                    <a:pt x="707527" y="421959"/>
                  </a:lnTo>
                  <a:lnTo>
                    <a:pt x="742856" y="394090"/>
                  </a:lnTo>
                  <a:lnTo>
                    <a:pt x="778853" y="367046"/>
                  </a:lnTo>
                  <a:lnTo>
                    <a:pt x="815503" y="340840"/>
                  </a:lnTo>
                  <a:lnTo>
                    <a:pt x="852792" y="315487"/>
                  </a:lnTo>
                  <a:lnTo>
                    <a:pt x="890706" y="291002"/>
                  </a:lnTo>
                  <a:lnTo>
                    <a:pt x="929231" y="267398"/>
                  </a:lnTo>
                  <a:lnTo>
                    <a:pt x="968351" y="244690"/>
                  </a:lnTo>
                  <a:lnTo>
                    <a:pt x="1008054" y="222892"/>
                  </a:lnTo>
                  <a:lnTo>
                    <a:pt x="1048324" y="202018"/>
                  </a:lnTo>
                  <a:lnTo>
                    <a:pt x="1089148" y="182082"/>
                  </a:lnTo>
                  <a:lnTo>
                    <a:pt x="1130512" y="163100"/>
                  </a:lnTo>
                  <a:lnTo>
                    <a:pt x="1172400" y="145084"/>
                  </a:lnTo>
                  <a:lnTo>
                    <a:pt x="1214798" y="128050"/>
                  </a:lnTo>
                  <a:lnTo>
                    <a:pt x="1257694" y="112012"/>
                  </a:lnTo>
                  <a:lnTo>
                    <a:pt x="1301071" y="96983"/>
                  </a:lnTo>
                  <a:lnTo>
                    <a:pt x="1344916" y="82979"/>
                  </a:lnTo>
                  <a:lnTo>
                    <a:pt x="1389215" y="70013"/>
                  </a:lnTo>
                  <a:lnTo>
                    <a:pt x="1433954" y="58100"/>
                  </a:lnTo>
                  <a:lnTo>
                    <a:pt x="1479117" y="47253"/>
                  </a:lnTo>
                  <a:lnTo>
                    <a:pt x="1524692" y="37488"/>
                  </a:lnTo>
                  <a:lnTo>
                    <a:pt x="1570663" y="28818"/>
                  </a:lnTo>
                  <a:lnTo>
                    <a:pt x="1617016" y="21258"/>
                  </a:lnTo>
                  <a:lnTo>
                    <a:pt x="1663737" y="14822"/>
                  </a:lnTo>
                  <a:lnTo>
                    <a:pt x="1710812" y="9524"/>
                  </a:lnTo>
                  <a:lnTo>
                    <a:pt x="1758227" y="5378"/>
                  </a:lnTo>
                  <a:lnTo>
                    <a:pt x="1805967" y="2400"/>
                  </a:lnTo>
                  <a:lnTo>
                    <a:pt x="1854018" y="602"/>
                  </a:lnTo>
                  <a:lnTo>
                    <a:pt x="1902366" y="0"/>
                  </a:lnTo>
                  <a:lnTo>
                    <a:pt x="1950714" y="602"/>
                  </a:lnTo>
                  <a:lnTo>
                    <a:pt x="1998765" y="2400"/>
                  </a:lnTo>
                  <a:lnTo>
                    <a:pt x="2046505" y="5378"/>
                  </a:lnTo>
                  <a:lnTo>
                    <a:pt x="2093920" y="9524"/>
                  </a:lnTo>
                  <a:lnTo>
                    <a:pt x="2140995" y="14822"/>
                  </a:lnTo>
                  <a:lnTo>
                    <a:pt x="2187716" y="21258"/>
                  </a:lnTo>
                  <a:lnTo>
                    <a:pt x="2234070" y="28818"/>
                  </a:lnTo>
                  <a:lnTo>
                    <a:pt x="2280040" y="37488"/>
                  </a:lnTo>
                  <a:lnTo>
                    <a:pt x="2325615" y="47253"/>
                  </a:lnTo>
                  <a:lnTo>
                    <a:pt x="2370778" y="58100"/>
                  </a:lnTo>
                  <a:lnTo>
                    <a:pt x="2415517" y="70013"/>
                  </a:lnTo>
                  <a:lnTo>
                    <a:pt x="2459816" y="82979"/>
                  </a:lnTo>
                  <a:lnTo>
                    <a:pt x="2503661" y="96983"/>
                  </a:lnTo>
                  <a:lnTo>
                    <a:pt x="2547038" y="112012"/>
                  </a:lnTo>
                  <a:lnTo>
                    <a:pt x="2589934" y="128050"/>
                  </a:lnTo>
                  <a:lnTo>
                    <a:pt x="2632332" y="145084"/>
                  </a:lnTo>
                  <a:lnTo>
                    <a:pt x="2674221" y="163100"/>
                  </a:lnTo>
                  <a:lnTo>
                    <a:pt x="2715584" y="182082"/>
                  </a:lnTo>
                  <a:lnTo>
                    <a:pt x="2756408" y="202018"/>
                  </a:lnTo>
                  <a:lnTo>
                    <a:pt x="2796678" y="222892"/>
                  </a:lnTo>
                  <a:lnTo>
                    <a:pt x="2836381" y="244690"/>
                  </a:lnTo>
                  <a:lnTo>
                    <a:pt x="2875501" y="267398"/>
                  </a:lnTo>
                  <a:lnTo>
                    <a:pt x="2914026" y="291002"/>
                  </a:lnTo>
                  <a:lnTo>
                    <a:pt x="2951940" y="315487"/>
                  </a:lnTo>
                  <a:lnTo>
                    <a:pt x="2989229" y="340840"/>
                  </a:lnTo>
                  <a:lnTo>
                    <a:pt x="3025879" y="367046"/>
                  </a:lnTo>
                  <a:lnTo>
                    <a:pt x="3061876" y="394090"/>
                  </a:lnTo>
                  <a:lnTo>
                    <a:pt x="3097205" y="421959"/>
                  </a:lnTo>
                  <a:lnTo>
                    <a:pt x="3131852" y="450638"/>
                  </a:lnTo>
                  <a:lnTo>
                    <a:pt x="3165803" y="480113"/>
                  </a:lnTo>
                  <a:lnTo>
                    <a:pt x="3199044" y="510370"/>
                  </a:lnTo>
                  <a:lnTo>
                    <a:pt x="3231560" y="541394"/>
                  </a:lnTo>
                  <a:lnTo>
                    <a:pt x="3260876" y="570710"/>
                  </a:lnTo>
                  <a:lnTo>
                    <a:pt x="1902366" y="570710"/>
                  </a:lnTo>
                  <a:lnTo>
                    <a:pt x="1854604" y="571550"/>
                  </a:lnTo>
                  <a:lnTo>
                    <a:pt x="1807265" y="574053"/>
                  </a:lnTo>
                  <a:lnTo>
                    <a:pt x="1760377" y="578190"/>
                  </a:lnTo>
                  <a:lnTo>
                    <a:pt x="1713968" y="583934"/>
                  </a:lnTo>
                  <a:lnTo>
                    <a:pt x="1668067" y="591255"/>
                  </a:lnTo>
                  <a:lnTo>
                    <a:pt x="1622701" y="600126"/>
                  </a:lnTo>
                  <a:lnTo>
                    <a:pt x="1577900" y="610518"/>
                  </a:lnTo>
                  <a:lnTo>
                    <a:pt x="1533690" y="622404"/>
                  </a:lnTo>
                  <a:lnTo>
                    <a:pt x="1490101" y="635755"/>
                  </a:lnTo>
                  <a:lnTo>
                    <a:pt x="1447160" y="650543"/>
                  </a:lnTo>
                  <a:lnTo>
                    <a:pt x="1404895" y="666740"/>
                  </a:lnTo>
                  <a:lnTo>
                    <a:pt x="1363335" y="684317"/>
                  </a:lnTo>
                  <a:lnTo>
                    <a:pt x="1322508" y="703248"/>
                  </a:lnTo>
                  <a:lnTo>
                    <a:pt x="1282442" y="723502"/>
                  </a:lnTo>
                  <a:lnTo>
                    <a:pt x="1243165" y="745053"/>
                  </a:lnTo>
                  <a:lnTo>
                    <a:pt x="1204706" y="767872"/>
                  </a:lnTo>
                  <a:lnTo>
                    <a:pt x="1167092" y="791930"/>
                  </a:lnTo>
                  <a:lnTo>
                    <a:pt x="1130352" y="817201"/>
                  </a:lnTo>
                  <a:lnTo>
                    <a:pt x="1094514" y="843655"/>
                  </a:lnTo>
                  <a:lnTo>
                    <a:pt x="1059606" y="871264"/>
                  </a:lnTo>
                  <a:lnTo>
                    <a:pt x="1025655" y="900001"/>
                  </a:lnTo>
                  <a:lnTo>
                    <a:pt x="992692" y="929836"/>
                  </a:lnTo>
                  <a:lnTo>
                    <a:pt x="960743" y="960743"/>
                  </a:lnTo>
                  <a:lnTo>
                    <a:pt x="929836" y="992692"/>
                  </a:lnTo>
                  <a:lnTo>
                    <a:pt x="900001" y="1025655"/>
                  </a:lnTo>
                  <a:lnTo>
                    <a:pt x="871264" y="1059605"/>
                  </a:lnTo>
                  <a:lnTo>
                    <a:pt x="843655" y="1094514"/>
                  </a:lnTo>
                  <a:lnTo>
                    <a:pt x="817091" y="1130511"/>
                  </a:lnTo>
                  <a:lnTo>
                    <a:pt x="791930" y="1167092"/>
                  </a:lnTo>
                  <a:lnTo>
                    <a:pt x="767872" y="1204706"/>
                  </a:lnTo>
                  <a:lnTo>
                    <a:pt x="745053" y="1243165"/>
                  </a:lnTo>
                  <a:lnTo>
                    <a:pt x="723502" y="1282442"/>
                  </a:lnTo>
                  <a:lnTo>
                    <a:pt x="703247" y="1322508"/>
                  </a:lnTo>
                  <a:lnTo>
                    <a:pt x="684317" y="1363335"/>
                  </a:lnTo>
                  <a:lnTo>
                    <a:pt x="666740" y="1404895"/>
                  </a:lnTo>
                  <a:lnTo>
                    <a:pt x="650543" y="1447159"/>
                  </a:lnTo>
                  <a:lnTo>
                    <a:pt x="635755" y="1490100"/>
                  </a:lnTo>
                  <a:lnTo>
                    <a:pt x="622404" y="1533690"/>
                  </a:lnTo>
                  <a:lnTo>
                    <a:pt x="610518" y="1577899"/>
                  </a:lnTo>
                  <a:lnTo>
                    <a:pt x="600125" y="1622701"/>
                  </a:lnTo>
                  <a:lnTo>
                    <a:pt x="591255" y="1668066"/>
                  </a:lnTo>
                  <a:lnTo>
                    <a:pt x="583933" y="1713968"/>
                  </a:lnTo>
                  <a:lnTo>
                    <a:pt x="578190" y="1760376"/>
                  </a:lnTo>
                  <a:lnTo>
                    <a:pt x="574053" y="1807264"/>
                  </a:lnTo>
                  <a:lnTo>
                    <a:pt x="571550" y="1854604"/>
                  </a:lnTo>
                  <a:lnTo>
                    <a:pt x="570709" y="1902366"/>
                  </a:lnTo>
                  <a:close/>
                </a:path>
                <a:path w="3804920" h="1902460" extrusionOk="0">
                  <a:moveTo>
                    <a:pt x="3804732" y="1902366"/>
                  </a:moveTo>
                  <a:lnTo>
                    <a:pt x="3234022" y="1902366"/>
                  </a:lnTo>
                  <a:lnTo>
                    <a:pt x="3233182" y="1854604"/>
                  </a:lnTo>
                  <a:lnTo>
                    <a:pt x="3230679" y="1807264"/>
                  </a:lnTo>
                  <a:lnTo>
                    <a:pt x="3226542" y="1760376"/>
                  </a:lnTo>
                  <a:lnTo>
                    <a:pt x="3220798" y="1713968"/>
                  </a:lnTo>
                  <a:lnTo>
                    <a:pt x="3213477" y="1668066"/>
                  </a:lnTo>
                  <a:lnTo>
                    <a:pt x="3204606" y="1622701"/>
                  </a:lnTo>
                  <a:lnTo>
                    <a:pt x="3194214" y="1577899"/>
                  </a:lnTo>
                  <a:lnTo>
                    <a:pt x="3182328" y="1533690"/>
                  </a:lnTo>
                  <a:lnTo>
                    <a:pt x="3168977" y="1490100"/>
                  </a:lnTo>
                  <a:lnTo>
                    <a:pt x="3154189" y="1447159"/>
                  </a:lnTo>
                  <a:lnTo>
                    <a:pt x="3137992" y="1404895"/>
                  </a:lnTo>
                  <a:lnTo>
                    <a:pt x="3120415" y="1363335"/>
                  </a:lnTo>
                  <a:lnTo>
                    <a:pt x="3101484" y="1322508"/>
                  </a:lnTo>
                  <a:lnTo>
                    <a:pt x="3081230" y="1282442"/>
                  </a:lnTo>
                  <a:lnTo>
                    <a:pt x="3059679" y="1243165"/>
                  </a:lnTo>
                  <a:lnTo>
                    <a:pt x="3036860" y="1204706"/>
                  </a:lnTo>
                  <a:lnTo>
                    <a:pt x="3012801" y="1167092"/>
                  </a:lnTo>
                  <a:lnTo>
                    <a:pt x="2987523" y="1130352"/>
                  </a:lnTo>
                  <a:lnTo>
                    <a:pt x="2961077" y="1094514"/>
                  </a:lnTo>
                  <a:lnTo>
                    <a:pt x="2933468" y="1059605"/>
                  </a:lnTo>
                  <a:lnTo>
                    <a:pt x="2904731" y="1025655"/>
                  </a:lnTo>
                  <a:lnTo>
                    <a:pt x="2874896" y="992692"/>
                  </a:lnTo>
                  <a:lnTo>
                    <a:pt x="2843989" y="960743"/>
                  </a:lnTo>
                  <a:lnTo>
                    <a:pt x="2812040" y="929836"/>
                  </a:lnTo>
                  <a:lnTo>
                    <a:pt x="2779076" y="900001"/>
                  </a:lnTo>
                  <a:lnTo>
                    <a:pt x="2745126" y="871264"/>
                  </a:lnTo>
                  <a:lnTo>
                    <a:pt x="2710218" y="843655"/>
                  </a:lnTo>
                  <a:lnTo>
                    <a:pt x="2674380" y="817201"/>
                  </a:lnTo>
                  <a:lnTo>
                    <a:pt x="2637640" y="791930"/>
                  </a:lnTo>
                  <a:lnTo>
                    <a:pt x="2600026" y="767872"/>
                  </a:lnTo>
                  <a:lnTo>
                    <a:pt x="2561567" y="745053"/>
                  </a:lnTo>
                  <a:lnTo>
                    <a:pt x="2522290" y="723502"/>
                  </a:lnTo>
                  <a:lnTo>
                    <a:pt x="2482224" y="703248"/>
                  </a:lnTo>
                  <a:lnTo>
                    <a:pt x="2441397" y="684317"/>
                  </a:lnTo>
                  <a:lnTo>
                    <a:pt x="2399837" y="666740"/>
                  </a:lnTo>
                  <a:lnTo>
                    <a:pt x="2357573" y="650543"/>
                  </a:lnTo>
                  <a:lnTo>
                    <a:pt x="2314631" y="635755"/>
                  </a:lnTo>
                  <a:lnTo>
                    <a:pt x="2271042" y="622404"/>
                  </a:lnTo>
                  <a:lnTo>
                    <a:pt x="2226832" y="610518"/>
                  </a:lnTo>
                  <a:lnTo>
                    <a:pt x="2182031" y="600126"/>
                  </a:lnTo>
                  <a:lnTo>
                    <a:pt x="2136665" y="591255"/>
                  </a:lnTo>
                  <a:lnTo>
                    <a:pt x="2090764" y="583934"/>
                  </a:lnTo>
                  <a:lnTo>
                    <a:pt x="2044356" y="578190"/>
                  </a:lnTo>
                  <a:lnTo>
                    <a:pt x="1997468" y="574053"/>
                  </a:lnTo>
                  <a:lnTo>
                    <a:pt x="1950128" y="571550"/>
                  </a:lnTo>
                  <a:lnTo>
                    <a:pt x="1902366" y="570710"/>
                  </a:lnTo>
                  <a:lnTo>
                    <a:pt x="3260876" y="570710"/>
                  </a:lnTo>
                  <a:lnTo>
                    <a:pt x="3294362" y="605688"/>
                  </a:lnTo>
                  <a:lnTo>
                    <a:pt x="3324619" y="638929"/>
                  </a:lnTo>
                  <a:lnTo>
                    <a:pt x="3354094" y="672880"/>
                  </a:lnTo>
                  <a:lnTo>
                    <a:pt x="3382773" y="707527"/>
                  </a:lnTo>
                  <a:lnTo>
                    <a:pt x="3410642" y="742856"/>
                  </a:lnTo>
                  <a:lnTo>
                    <a:pt x="3437686" y="778853"/>
                  </a:lnTo>
                  <a:lnTo>
                    <a:pt x="3463892" y="815503"/>
                  </a:lnTo>
                  <a:lnTo>
                    <a:pt x="3489245" y="852792"/>
                  </a:lnTo>
                  <a:lnTo>
                    <a:pt x="3513730" y="890706"/>
                  </a:lnTo>
                  <a:lnTo>
                    <a:pt x="3537334" y="929230"/>
                  </a:lnTo>
                  <a:lnTo>
                    <a:pt x="3560042" y="968351"/>
                  </a:lnTo>
                  <a:lnTo>
                    <a:pt x="3581840" y="1008054"/>
                  </a:lnTo>
                  <a:lnTo>
                    <a:pt x="3602714" y="1048324"/>
                  </a:lnTo>
                  <a:lnTo>
                    <a:pt x="3622650" y="1089148"/>
                  </a:lnTo>
                  <a:lnTo>
                    <a:pt x="3641627" y="1130511"/>
                  </a:lnTo>
                  <a:lnTo>
                    <a:pt x="3659647" y="1172400"/>
                  </a:lnTo>
                  <a:lnTo>
                    <a:pt x="3676681" y="1214798"/>
                  </a:lnTo>
                  <a:lnTo>
                    <a:pt x="3692720" y="1257694"/>
                  </a:lnTo>
                  <a:lnTo>
                    <a:pt x="3707749" y="1301071"/>
                  </a:lnTo>
                  <a:lnTo>
                    <a:pt x="3721753" y="1344916"/>
                  </a:lnTo>
                  <a:lnTo>
                    <a:pt x="3734719" y="1389215"/>
                  </a:lnTo>
                  <a:lnTo>
                    <a:pt x="3746632" y="1433954"/>
                  </a:lnTo>
                  <a:lnTo>
                    <a:pt x="3757479" y="1479117"/>
                  </a:lnTo>
                  <a:lnTo>
                    <a:pt x="3767244" y="1524691"/>
                  </a:lnTo>
                  <a:lnTo>
                    <a:pt x="3775914" y="1570662"/>
                  </a:lnTo>
                  <a:lnTo>
                    <a:pt x="3783474" y="1617016"/>
                  </a:lnTo>
                  <a:lnTo>
                    <a:pt x="3789910" y="1663737"/>
                  </a:lnTo>
                  <a:lnTo>
                    <a:pt x="3795208" y="1710812"/>
                  </a:lnTo>
                  <a:lnTo>
                    <a:pt x="3799354" y="1758227"/>
                  </a:lnTo>
                  <a:lnTo>
                    <a:pt x="3802332" y="1805967"/>
                  </a:lnTo>
                  <a:lnTo>
                    <a:pt x="3804130" y="1854018"/>
                  </a:lnTo>
                  <a:lnTo>
                    <a:pt x="3804732" y="1902366"/>
                  </a:lnTo>
                  <a:close/>
                </a:path>
              </a:pathLst>
            </a:custGeom>
            <a:solidFill>
              <a:srgbClr val="1736B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7" name="Google Shape;347;p21"/>
            <p:cNvSpPr/>
            <p:nvPr/>
          </p:nvSpPr>
          <p:spPr>
            <a:xfrm>
              <a:off x="1436126" y="3692023"/>
              <a:ext cx="1899920" cy="380365"/>
            </a:xfrm>
            <a:custGeom>
              <a:avLst/>
              <a:gdLst/>
              <a:ahLst/>
              <a:cxnLst/>
              <a:rect l="l" t="t" r="r" b="b"/>
              <a:pathLst>
                <a:path w="1899920" h="380364" extrusionOk="0">
                  <a:moveTo>
                    <a:pt x="1721053" y="379788"/>
                  </a:moveTo>
                  <a:lnTo>
                    <a:pt x="40259" y="328270"/>
                  </a:lnTo>
                  <a:lnTo>
                    <a:pt x="1857" y="302246"/>
                  </a:lnTo>
                  <a:lnTo>
                    <a:pt x="0" y="292572"/>
                  </a:lnTo>
                  <a:lnTo>
                    <a:pt x="686" y="282745"/>
                  </a:lnTo>
                  <a:lnTo>
                    <a:pt x="35697" y="252312"/>
                  </a:lnTo>
                  <a:lnTo>
                    <a:pt x="1698244" y="0"/>
                  </a:lnTo>
                  <a:lnTo>
                    <a:pt x="1748186" y="3597"/>
                  </a:lnTo>
                  <a:lnTo>
                    <a:pt x="1794719" y="19738"/>
                  </a:lnTo>
                  <a:lnTo>
                    <a:pt x="1835554" y="47277"/>
                  </a:lnTo>
                  <a:lnTo>
                    <a:pt x="1868400" y="85070"/>
                  </a:lnTo>
                  <a:lnTo>
                    <a:pt x="1890255" y="130119"/>
                  </a:lnTo>
                  <a:lnTo>
                    <a:pt x="1899543" y="178489"/>
                  </a:lnTo>
                  <a:lnTo>
                    <a:pt x="1896111" y="227623"/>
                  </a:lnTo>
                  <a:lnTo>
                    <a:pt x="1879804" y="274964"/>
                  </a:lnTo>
                  <a:lnTo>
                    <a:pt x="1851718" y="316416"/>
                  </a:lnTo>
                  <a:lnTo>
                    <a:pt x="1814473" y="348645"/>
                  </a:lnTo>
                  <a:lnTo>
                    <a:pt x="1770205" y="370239"/>
                  </a:lnTo>
                  <a:lnTo>
                    <a:pt x="1721053" y="379788"/>
                  </a:lnTo>
                  <a:close/>
                </a:path>
              </a:pathLst>
            </a:custGeom>
            <a:solidFill>
              <a:srgbClr val="86C7E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48" name="Google Shape;348;p21"/>
          <p:cNvSpPr txBox="1"/>
          <p:nvPr/>
        </p:nvSpPr>
        <p:spPr>
          <a:xfrm>
            <a:off x="5567345" y="5621308"/>
            <a:ext cx="12458065" cy="3740150"/>
          </a:xfrm>
          <a:prstGeom prst="rect">
            <a:avLst/>
          </a:prstGeom>
          <a:noFill/>
          <a:ln>
            <a:noFill/>
          </a:ln>
        </p:spPr>
        <p:txBody>
          <a:bodyPr spcFirstLastPara="1" wrap="square" lIns="0" tIns="12050" rIns="0" bIns="0" anchor="t" anchorCtr="0">
            <a:spAutoFit/>
          </a:bodyPr>
          <a:lstStyle/>
          <a:p>
            <a:pPr marL="12700" marR="5080" lvl="0" indent="0" algn="just" rtl="0">
              <a:lnSpc>
                <a:spcPct val="116100"/>
              </a:lnSpc>
              <a:spcBef>
                <a:spcPts val="0"/>
              </a:spcBef>
              <a:spcAft>
                <a:spcPts val="0"/>
              </a:spcAft>
              <a:buNone/>
            </a:pPr>
            <a:r>
              <a:rPr lang="en-US" sz="3500">
                <a:solidFill>
                  <a:schemeClr val="dk1"/>
                </a:solidFill>
                <a:latin typeface="Cambria"/>
                <a:ea typeface="Cambria"/>
                <a:cs typeface="Cambria"/>
                <a:sym typeface="Cambria"/>
              </a:rPr>
              <a:t>A portfolio turnover of 291% indicates a high level of trading  activity within the stock portfolio , i.e , on average, the entire  portfolio has been bought or sold nearly three times during the  investment period.</a:t>
            </a:r>
            <a:endParaRPr sz="3500">
              <a:solidFill>
                <a:schemeClr val="dk1"/>
              </a:solidFill>
              <a:latin typeface="Cambria"/>
              <a:ea typeface="Cambria"/>
              <a:cs typeface="Cambria"/>
              <a:sym typeface="Cambria"/>
            </a:endParaRPr>
          </a:p>
          <a:p>
            <a:pPr marL="12700" marR="5080" lvl="0" indent="1562100" algn="just" rtl="0">
              <a:lnSpc>
                <a:spcPct val="139142"/>
              </a:lnSpc>
              <a:spcBef>
                <a:spcPts val="110"/>
              </a:spcBef>
              <a:spcAft>
                <a:spcPts val="0"/>
              </a:spcAft>
              <a:buNone/>
            </a:pPr>
            <a:r>
              <a:rPr lang="en-US" sz="3500">
                <a:solidFill>
                  <a:schemeClr val="dk1"/>
                </a:solidFill>
                <a:latin typeface="Cambria"/>
                <a:ea typeface="Cambria"/>
                <a:cs typeface="Cambria"/>
                <a:sym typeface="Cambria"/>
              </a:rPr>
              <a:t>A high turnover rate suggests active management and  frequent buying and selling of assets</a:t>
            </a:r>
            <a:endParaRPr sz="3500">
              <a:solidFill>
                <a:schemeClr val="dk1"/>
              </a:solidFill>
              <a:latin typeface="Cambria"/>
              <a:ea typeface="Cambria"/>
              <a:cs typeface="Cambria"/>
              <a:sym typeface="Cambria"/>
            </a:endParaRPr>
          </a:p>
        </p:txBody>
      </p:sp>
      <p:sp>
        <p:nvSpPr>
          <p:cNvPr id="349" name="Google Shape;349;p21"/>
          <p:cNvSpPr txBox="1"/>
          <p:nvPr/>
        </p:nvSpPr>
        <p:spPr>
          <a:xfrm>
            <a:off x="5567345" y="1187780"/>
            <a:ext cx="12466320" cy="2844800"/>
          </a:xfrm>
          <a:prstGeom prst="rect">
            <a:avLst/>
          </a:prstGeom>
          <a:noFill/>
          <a:ln>
            <a:noFill/>
          </a:ln>
        </p:spPr>
        <p:txBody>
          <a:bodyPr spcFirstLastPara="1" wrap="square" lIns="0" tIns="12700" rIns="0" bIns="0" anchor="t" anchorCtr="0">
            <a:spAutoFit/>
          </a:bodyPr>
          <a:lstStyle/>
          <a:p>
            <a:pPr marL="12700" marR="5080" lvl="0" indent="0" algn="l" rtl="0">
              <a:lnSpc>
                <a:spcPct val="132100"/>
              </a:lnSpc>
              <a:spcBef>
                <a:spcPts val="0"/>
              </a:spcBef>
              <a:spcAft>
                <a:spcPts val="0"/>
              </a:spcAft>
              <a:buNone/>
            </a:pPr>
            <a:r>
              <a:rPr lang="en-US" sz="3500">
                <a:solidFill>
                  <a:schemeClr val="dk1"/>
                </a:solidFill>
                <a:latin typeface="Cambria"/>
                <a:ea typeface="Cambria"/>
                <a:cs typeface="Cambria"/>
                <a:sym typeface="Cambria"/>
              </a:rPr>
              <a:t>A stock portfolio's total return of -0.39% indicates a slight decrease  in the value of the portfolio over the investment period .</a:t>
            </a:r>
            <a:endParaRPr sz="3500">
              <a:solidFill>
                <a:schemeClr val="dk1"/>
              </a:solidFill>
              <a:latin typeface="Cambria"/>
              <a:ea typeface="Cambria"/>
              <a:cs typeface="Cambria"/>
              <a:sym typeface="Cambria"/>
            </a:endParaRPr>
          </a:p>
          <a:p>
            <a:pPr marL="12700" marR="5080" lvl="0" indent="706755" algn="l" rtl="0">
              <a:lnSpc>
                <a:spcPct val="132100"/>
              </a:lnSpc>
              <a:spcBef>
                <a:spcPts val="0"/>
              </a:spcBef>
              <a:spcAft>
                <a:spcPts val="0"/>
              </a:spcAft>
              <a:buNone/>
            </a:pPr>
            <a:r>
              <a:rPr lang="en-US" sz="3500">
                <a:solidFill>
                  <a:schemeClr val="dk1"/>
                </a:solidFill>
                <a:latin typeface="Cambria"/>
                <a:ea typeface="Cambria"/>
                <a:cs typeface="Cambria"/>
                <a:sym typeface="Cambria"/>
              </a:rPr>
              <a:t>A negative total return implies a loss on the investments within  the portfolio.</a:t>
            </a:r>
            <a:endParaRPr sz="3500">
              <a:solidFill>
                <a:schemeClr val="dk1"/>
              </a:solidFill>
              <a:latin typeface="Cambria"/>
              <a:ea typeface="Cambria"/>
              <a:cs typeface="Cambria"/>
              <a:sym typeface="Cambria"/>
            </a:endParaRPr>
          </a:p>
        </p:txBody>
      </p:sp>
      <p:sp>
        <p:nvSpPr>
          <p:cNvPr id="350" name="Google Shape;350;p21"/>
          <p:cNvSpPr txBox="1"/>
          <p:nvPr/>
        </p:nvSpPr>
        <p:spPr>
          <a:xfrm>
            <a:off x="2343667" y="7577153"/>
            <a:ext cx="1825625" cy="5435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400" b="1">
                <a:solidFill>
                  <a:srgbClr val="BF0000"/>
                </a:solidFill>
                <a:latin typeface="Cambria"/>
                <a:ea typeface="Cambria"/>
                <a:cs typeface="Cambria"/>
                <a:sym typeface="Cambria"/>
              </a:rPr>
              <a:t>291.56%</a:t>
            </a:r>
            <a:endParaRPr sz="3400">
              <a:solidFill>
                <a:schemeClr val="dk1"/>
              </a:solidFill>
              <a:latin typeface="Cambria"/>
              <a:ea typeface="Cambria"/>
              <a:cs typeface="Cambria"/>
              <a:sym typeface="Cambria"/>
            </a:endParaRPr>
          </a:p>
        </p:txBody>
      </p:sp>
      <p:grpSp>
        <p:nvGrpSpPr>
          <p:cNvPr id="351" name="Google Shape;351;p21"/>
          <p:cNvGrpSpPr/>
          <p:nvPr/>
        </p:nvGrpSpPr>
        <p:grpSpPr>
          <a:xfrm>
            <a:off x="1243409" y="6698951"/>
            <a:ext cx="3804920" cy="1902460"/>
            <a:chOff x="1243409" y="6698951"/>
            <a:chExt cx="3804920" cy="1902460"/>
          </a:xfrm>
        </p:grpSpPr>
        <p:sp>
          <p:nvSpPr>
            <p:cNvPr id="352" name="Google Shape;352;p21"/>
            <p:cNvSpPr/>
            <p:nvPr/>
          </p:nvSpPr>
          <p:spPr>
            <a:xfrm>
              <a:off x="1243409" y="6698951"/>
              <a:ext cx="3804920" cy="1902460"/>
            </a:xfrm>
            <a:custGeom>
              <a:avLst/>
              <a:gdLst/>
              <a:ahLst/>
              <a:cxnLst/>
              <a:rect l="l" t="t" r="r" b="b"/>
              <a:pathLst>
                <a:path w="3804920" h="1902459" extrusionOk="0">
                  <a:moveTo>
                    <a:pt x="570709" y="1902366"/>
                  </a:moveTo>
                  <a:lnTo>
                    <a:pt x="0" y="1902366"/>
                  </a:lnTo>
                  <a:lnTo>
                    <a:pt x="602" y="1854018"/>
                  </a:lnTo>
                  <a:lnTo>
                    <a:pt x="2400" y="1805967"/>
                  </a:lnTo>
                  <a:lnTo>
                    <a:pt x="5378" y="1758227"/>
                  </a:lnTo>
                  <a:lnTo>
                    <a:pt x="9524" y="1710812"/>
                  </a:lnTo>
                  <a:lnTo>
                    <a:pt x="14822" y="1663737"/>
                  </a:lnTo>
                  <a:lnTo>
                    <a:pt x="21258" y="1617016"/>
                  </a:lnTo>
                  <a:lnTo>
                    <a:pt x="28818" y="1570662"/>
                  </a:lnTo>
                  <a:lnTo>
                    <a:pt x="37488" y="1524692"/>
                  </a:lnTo>
                  <a:lnTo>
                    <a:pt x="47253" y="1479117"/>
                  </a:lnTo>
                  <a:lnTo>
                    <a:pt x="58100" y="1433954"/>
                  </a:lnTo>
                  <a:lnTo>
                    <a:pt x="70013" y="1389215"/>
                  </a:lnTo>
                  <a:lnTo>
                    <a:pt x="82979" y="1344916"/>
                  </a:lnTo>
                  <a:lnTo>
                    <a:pt x="96983" y="1301071"/>
                  </a:lnTo>
                  <a:lnTo>
                    <a:pt x="112012" y="1257694"/>
                  </a:lnTo>
                  <a:lnTo>
                    <a:pt x="128050" y="1214798"/>
                  </a:lnTo>
                  <a:lnTo>
                    <a:pt x="145084" y="1172400"/>
                  </a:lnTo>
                  <a:lnTo>
                    <a:pt x="163173" y="1130352"/>
                  </a:lnTo>
                  <a:lnTo>
                    <a:pt x="182082" y="1089148"/>
                  </a:lnTo>
                  <a:lnTo>
                    <a:pt x="202018" y="1048324"/>
                  </a:lnTo>
                  <a:lnTo>
                    <a:pt x="222892" y="1008054"/>
                  </a:lnTo>
                  <a:lnTo>
                    <a:pt x="244690" y="968351"/>
                  </a:lnTo>
                  <a:lnTo>
                    <a:pt x="267398" y="929231"/>
                  </a:lnTo>
                  <a:lnTo>
                    <a:pt x="291002" y="890706"/>
                  </a:lnTo>
                  <a:lnTo>
                    <a:pt x="315487" y="852792"/>
                  </a:lnTo>
                  <a:lnTo>
                    <a:pt x="340840" y="815503"/>
                  </a:lnTo>
                  <a:lnTo>
                    <a:pt x="367046" y="778853"/>
                  </a:lnTo>
                  <a:lnTo>
                    <a:pt x="394090" y="742856"/>
                  </a:lnTo>
                  <a:lnTo>
                    <a:pt x="421959" y="707527"/>
                  </a:lnTo>
                  <a:lnTo>
                    <a:pt x="450638" y="672880"/>
                  </a:lnTo>
                  <a:lnTo>
                    <a:pt x="480113" y="638929"/>
                  </a:lnTo>
                  <a:lnTo>
                    <a:pt x="510370" y="605688"/>
                  </a:lnTo>
                  <a:lnTo>
                    <a:pt x="541394" y="573172"/>
                  </a:lnTo>
                  <a:lnTo>
                    <a:pt x="573172" y="541394"/>
                  </a:lnTo>
                  <a:lnTo>
                    <a:pt x="605688" y="510370"/>
                  </a:lnTo>
                  <a:lnTo>
                    <a:pt x="638929" y="480114"/>
                  </a:lnTo>
                  <a:lnTo>
                    <a:pt x="672880" y="450638"/>
                  </a:lnTo>
                  <a:lnTo>
                    <a:pt x="707527" y="421959"/>
                  </a:lnTo>
                  <a:lnTo>
                    <a:pt x="742856" y="394090"/>
                  </a:lnTo>
                  <a:lnTo>
                    <a:pt x="778853" y="367046"/>
                  </a:lnTo>
                  <a:lnTo>
                    <a:pt x="815503" y="340840"/>
                  </a:lnTo>
                  <a:lnTo>
                    <a:pt x="852792" y="315487"/>
                  </a:lnTo>
                  <a:lnTo>
                    <a:pt x="890706" y="291002"/>
                  </a:lnTo>
                  <a:lnTo>
                    <a:pt x="929231" y="267398"/>
                  </a:lnTo>
                  <a:lnTo>
                    <a:pt x="968351" y="244690"/>
                  </a:lnTo>
                  <a:lnTo>
                    <a:pt x="1008054" y="222892"/>
                  </a:lnTo>
                  <a:lnTo>
                    <a:pt x="1048324" y="202018"/>
                  </a:lnTo>
                  <a:lnTo>
                    <a:pt x="1089148" y="182082"/>
                  </a:lnTo>
                  <a:lnTo>
                    <a:pt x="1130512" y="163100"/>
                  </a:lnTo>
                  <a:lnTo>
                    <a:pt x="1172400" y="145085"/>
                  </a:lnTo>
                  <a:lnTo>
                    <a:pt x="1214798" y="128050"/>
                  </a:lnTo>
                  <a:lnTo>
                    <a:pt x="1257694" y="112012"/>
                  </a:lnTo>
                  <a:lnTo>
                    <a:pt x="1301071" y="96983"/>
                  </a:lnTo>
                  <a:lnTo>
                    <a:pt x="1344916" y="82979"/>
                  </a:lnTo>
                  <a:lnTo>
                    <a:pt x="1389215" y="70013"/>
                  </a:lnTo>
                  <a:lnTo>
                    <a:pt x="1433954" y="58100"/>
                  </a:lnTo>
                  <a:lnTo>
                    <a:pt x="1479117" y="47253"/>
                  </a:lnTo>
                  <a:lnTo>
                    <a:pt x="1524692" y="37488"/>
                  </a:lnTo>
                  <a:lnTo>
                    <a:pt x="1570663" y="28818"/>
                  </a:lnTo>
                  <a:lnTo>
                    <a:pt x="1617016" y="21258"/>
                  </a:lnTo>
                  <a:lnTo>
                    <a:pt x="1663737" y="14822"/>
                  </a:lnTo>
                  <a:lnTo>
                    <a:pt x="1710812" y="9524"/>
                  </a:lnTo>
                  <a:lnTo>
                    <a:pt x="1758227" y="5378"/>
                  </a:lnTo>
                  <a:lnTo>
                    <a:pt x="1805967" y="2400"/>
                  </a:lnTo>
                  <a:lnTo>
                    <a:pt x="1854018" y="602"/>
                  </a:lnTo>
                  <a:lnTo>
                    <a:pt x="1902366" y="0"/>
                  </a:lnTo>
                  <a:lnTo>
                    <a:pt x="1950714" y="602"/>
                  </a:lnTo>
                  <a:lnTo>
                    <a:pt x="1998765" y="2400"/>
                  </a:lnTo>
                  <a:lnTo>
                    <a:pt x="2046505" y="5378"/>
                  </a:lnTo>
                  <a:lnTo>
                    <a:pt x="2093920" y="9524"/>
                  </a:lnTo>
                  <a:lnTo>
                    <a:pt x="2140995" y="14822"/>
                  </a:lnTo>
                  <a:lnTo>
                    <a:pt x="2187716" y="21258"/>
                  </a:lnTo>
                  <a:lnTo>
                    <a:pt x="2234070" y="28818"/>
                  </a:lnTo>
                  <a:lnTo>
                    <a:pt x="2280040" y="37488"/>
                  </a:lnTo>
                  <a:lnTo>
                    <a:pt x="2325615" y="47253"/>
                  </a:lnTo>
                  <a:lnTo>
                    <a:pt x="2370778" y="58100"/>
                  </a:lnTo>
                  <a:lnTo>
                    <a:pt x="2415517" y="70013"/>
                  </a:lnTo>
                  <a:lnTo>
                    <a:pt x="2459816" y="82979"/>
                  </a:lnTo>
                  <a:lnTo>
                    <a:pt x="2503661" y="96983"/>
                  </a:lnTo>
                  <a:lnTo>
                    <a:pt x="2547038" y="112012"/>
                  </a:lnTo>
                  <a:lnTo>
                    <a:pt x="2589934" y="128050"/>
                  </a:lnTo>
                  <a:lnTo>
                    <a:pt x="2632332" y="145085"/>
                  </a:lnTo>
                  <a:lnTo>
                    <a:pt x="2674221" y="163100"/>
                  </a:lnTo>
                  <a:lnTo>
                    <a:pt x="2715584" y="182082"/>
                  </a:lnTo>
                  <a:lnTo>
                    <a:pt x="2756408" y="202018"/>
                  </a:lnTo>
                  <a:lnTo>
                    <a:pt x="2796678" y="222892"/>
                  </a:lnTo>
                  <a:lnTo>
                    <a:pt x="2836381" y="244690"/>
                  </a:lnTo>
                  <a:lnTo>
                    <a:pt x="2875501" y="267398"/>
                  </a:lnTo>
                  <a:lnTo>
                    <a:pt x="2914026" y="291002"/>
                  </a:lnTo>
                  <a:lnTo>
                    <a:pt x="2951940" y="315487"/>
                  </a:lnTo>
                  <a:lnTo>
                    <a:pt x="2989229" y="340840"/>
                  </a:lnTo>
                  <a:lnTo>
                    <a:pt x="3025879" y="367046"/>
                  </a:lnTo>
                  <a:lnTo>
                    <a:pt x="3061876" y="394090"/>
                  </a:lnTo>
                  <a:lnTo>
                    <a:pt x="3097205" y="421959"/>
                  </a:lnTo>
                  <a:lnTo>
                    <a:pt x="3131852" y="450638"/>
                  </a:lnTo>
                  <a:lnTo>
                    <a:pt x="3165803" y="480114"/>
                  </a:lnTo>
                  <a:lnTo>
                    <a:pt x="3199044" y="510370"/>
                  </a:lnTo>
                  <a:lnTo>
                    <a:pt x="3231560" y="541394"/>
                  </a:lnTo>
                  <a:lnTo>
                    <a:pt x="3260875" y="570709"/>
                  </a:lnTo>
                  <a:lnTo>
                    <a:pt x="1902366" y="570709"/>
                  </a:lnTo>
                  <a:lnTo>
                    <a:pt x="1854604" y="571550"/>
                  </a:lnTo>
                  <a:lnTo>
                    <a:pt x="1807263" y="574053"/>
                  </a:lnTo>
                  <a:lnTo>
                    <a:pt x="1760377" y="578190"/>
                  </a:lnTo>
                  <a:lnTo>
                    <a:pt x="1713968" y="583933"/>
                  </a:lnTo>
                  <a:lnTo>
                    <a:pt x="1668067" y="591254"/>
                  </a:lnTo>
                  <a:lnTo>
                    <a:pt x="1622701" y="600125"/>
                  </a:lnTo>
                  <a:lnTo>
                    <a:pt x="1577900" y="610518"/>
                  </a:lnTo>
                  <a:lnTo>
                    <a:pt x="1533690" y="622403"/>
                  </a:lnTo>
                  <a:lnTo>
                    <a:pt x="1490101" y="635754"/>
                  </a:lnTo>
                  <a:lnTo>
                    <a:pt x="1447160" y="650542"/>
                  </a:lnTo>
                  <a:lnTo>
                    <a:pt x="1404895" y="666739"/>
                  </a:lnTo>
                  <a:lnTo>
                    <a:pt x="1363335" y="684317"/>
                  </a:lnTo>
                  <a:lnTo>
                    <a:pt x="1322508" y="703247"/>
                  </a:lnTo>
                  <a:lnTo>
                    <a:pt x="1282442" y="723502"/>
                  </a:lnTo>
                  <a:lnTo>
                    <a:pt x="1243165" y="745053"/>
                  </a:lnTo>
                  <a:lnTo>
                    <a:pt x="1204706" y="767871"/>
                  </a:lnTo>
                  <a:lnTo>
                    <a:pt x="1167092" y="791930"/>
                  </a:lnTo>
                  <a:lnTo>
                    <a:pt x="1130352" y="817201"/>
                  </a:lnTo>
                  <a:lnTo>
                    <a:pt x="1094514" y="843655"/>
                  </a:lnTo>
                  <a:lnTo>
                    <a:pt x="1059606" y="871264"/>
                  </a:lnTo>
                  <a:lnTo>
                    <a:pt x="1025655" y="900000"/>
                  </a:lnTo>
                  <a:lnTo>
                    <a:pt x="992692" y="929836"/>
                  </a:lnTo>
                  <a:lnTo>
                    <a:pt x="960743" y="960742"/>
                  </a:lnTo>
                  <a:lnTo>
                    <a:pt x="929836" y="992692"/>
                  </a:lnTo>
                  <a:lnTo>
                    <a:pt x="900001" y="1025655"/>
                  </a:lnTo>
                  <a:lnTo>
                    <a:pt x="871264" y="1059605"/>
                  </a:lnTo>
                  <a:lnTo>
                    <a:pt x="843655" y="1094514"/>
                  </a:lnTo>
                  <a:lnTo>
                    <a:pt x="817091" y="1130511"/>
                  </a:lnTo>
                  <a:lnTo>
                    <a:pt x="791930" y="1167092"/>
                  </a:lnTo>
                  <a:lnTo>
                    <a:pt x="767872" y="1204706"/>
                  </a:lnTo>
                  <a:lnTo>
                    <a:pt x="745053" y="1243165"/>
                  </a:lnTo>
                  <a:lnTo>
                    <a:pt x="723502" y="1282442"/>
                  </a:lnTo>
                  <a:lnTo>
                    <a:pt x="703247" y="1322508"/>
                  </a:lnTo>
                  <a:lnTo>
                    <a:pt x="684317" y="1363335"/>
                  </a:lnTo>
                  <a:lnTo>
                    <a:pt x="666740" y="1404895"/>
                  </a:lnTo>
                  <a:lnTo>
                    <a:pt x="650543" y="1447159"/>
                  </a:lnTo>
                  <a:lnTo>
                    <a:pt x="635755" y="1490100"/>
                  </a:lnTo>
                  <a:lnTo>
                    <a:pt x="622404" y="1533690"/>
                  </a:lnTo>
                  <a:lnTo>
                    <a:pt x="610518" y="1577899"/>
                  </a:lnTo>
                  <a:lnTo>
                    <a:pt x="600125" y="1622701"/>
                  </a:lnTo>
                  <a:lnTo>
                    <a:pt x="591255" y="1668067"/>
                  </a:lnTo>
                  <a:lnTo>
                    <a:pt x="583933" y="1713968"/>
                  </a:lnTo>
                  <a:lnTo>
                    <a:pt x="578190" y="1760376"/>
                  </a:lnTo>
                  <a:lnTo>
                    <a:pt x="574053" y="1807264"/>
                  </a:lnTo>
                  <a:lnTo>
                    <a:pt x="571550" y="1854604"/>
                  </a:lnTo>
                  <a:lnTo>
                    <a:pt x="570709" y="1902366"/>
                  </a:lnTo>
                  <a:close/>
                </a:path>
                <a:path w="3804920" h="1902459" extrusionOk="0">
                  <a:moveTo>
                    <a:pt x="3804732" y="1902366"/>
                  </a:moveTo>
                  <a:lnTo>
                    <a:pt x="3234022" y="1902366"/>
                  </a:lnTo>
                  <a:lnTo>
                    <a:pt x="3233182" y="1854604"/>
                  </a:lnTo>
                  <a:lnTo>
                    <a:pt x="3230679" y="1807264"/>
                  </a:lnTo>
                  <a:lnTo>
                    <a:pt x="3226542" y="1760376"/>
                  </a:lnTo>
                  <a:lnTo>
                    <a:pt x="3220798" y="1713968"/>
                  </a:lnTo>
                  <a:lnTo>
                    <a:pt x="3213477" y="1668067"/>
                  </a:lnTo>
                  <a:lnTo>
                    <a:pt x="3204606" y="1622701"/>
                  </a:lnTo>
                  <a:lnTo>
                    <a:pt x="3194214" y="1577899"/>
                  </a:lnTo>
                  <a:lnTo>
                    <a:pt x="3182328" y="1533690"/>
                  </a:lnTo>
                  <a:lnTo>
                    <a:pt x="3168977" y="1490100"/>
                  </a:lnTo>
                  <a:lnTo>
                    <a:pt x="3154189" y="1447159"/>
                  </a:lnTo>
                  <a:lnTo>
                    <a:pt x="3137992" y="1404895"/>
                  </a:lnTo>
                  <a:lnTo>
                    <a:pt x="3120415" y="1363335"/>
                  </a:lnTo>
                  <a:lnTo>
                    <a:pt x="3101484" y="1322508"/>
                  </a:lnTo>
                  <a:lnTo>
                    <a:pt x="3081230" y="1282442"/>
                  </a:lnTo>
                  <a:lnTo>
                    <a:pt x="3059679" y="1243165"/>
                  </a:lnTo>
                  <a:lnTo>
                    <a:pt x="3036860" y="1204706"/>
                  </a:lnTo>
                  <a:lnTo>
                    <a:pt x="3012801" y="1167092"/>
                  </a:lnTo>
                  <a:lnTo>
                    <a:pt x="2987523" y="1130352"/>
                  </a:lnTo>
                  <a:lnTo>
                    <a:pt x="2961077" y="1094514"/>
                  </a:lnTo>
                  <a:lnTo>
                    <a:pt x="2933468" y="1059605"/>
                  </a:lnTo>
                  <a:lnTo>
                    <a:pt x="2904731" y="1025655"/>
                  </a:lnTo>
                  <a:lnTo>
                    <a:pt x="2874896" y="992692"/>
                  </a:lnTo>
                  <a:lnTo>
                    <a:pt x="2843989" y="960742"/>
                  </a:lnTo>
                  <a:lnTo>
                    <a:pt x="2812040" y="929836"/>
                  </a:lnTo>
                  <a:lnTo>
                    <a:pt x="2779076" y="900000"/>
                  </a:lnTo>
                  <a:lnTo>
                    <a:pt x="2745126" y="871264"/>
                  </a:lnTo>
                  <a:lnTo>
                    <a:pt x="2710218" y="843655"/>
                  </a:lnTo>
                  <a:lnTo>
                    <a:pt x="2674380" y="817201"/>
                  </a:lnTo>
                  <a:lnTo>
                    <a:pt x="2637640" y="791930"/>
                  </a:lnTo>
                  <a:lnTo>
                    <a:pt x="2600026" y="767871"/>
                  </a:lnTo>
                  <a:lnTo>
                    <a:pt x="2561567" y="745053"/>
                  </a:lnTo>
                  <a:lnTo>
                    <a:pt x="2522290" y="723502"/>
                  </a:lnTo>
                  <a:lnTo>
                    <a:pt x="2482224" y="703247"/>
                  </a:lnTo>
                  <a:lnTo>
                    <a:pt x="2441397" y="684317"/>
                  </a:lnTo>
                  <a:lnTo>
                    <a:pt x="2399837" y="666739"/>
                  </a:lnTo>
                  <a:lnTo>
                    <a:pt x="2357573" y="650542"/>
                  </a:lnTo>
                  <a:lnTo>
                    <a:pt x="2314631" y="635754"/>
                  </a:lnTo>
                  <a:lnTo>
                    <a:pt x="2271042" y="622403"/>
                  </a:lnTo>
                  <a:lnTo>
                    <a:pt x="2226832" y="610518"/>
                  </a:lnTo>
                  <a:lnTo>
                    <a:pt x="2182031" y="600125"/>
                  </a:lnTo>
                  <a:lnTo>
                    <a:pt x="2136665" y="591254"/>
                  </a:lnTo>
                  <a:lnTo>
                    <a:pt x="2090764" y="583933"/>
                  </a:lnTo>
                  <a:lnTo>
                    <a:pt x="2044356" y="578190"/>
                  </a:lnTo>
                  <a:lnTo>
                    <a:pt x="1997468" y="574053"/>
                  </a:lnTo>
                  <a:lnTo>
                    <a:pt x="1950127" y="571550"/>
                  </a:lnTo>
                  <a:lnTo>
                    <a:pt x="1902366" y="570709"/>
                  </a:lnTo>
                  <a:lnTo>
                    <a:pt x="3260875" y="570709"/>
                  </a:lnTo>
                  <a:lnTo>
                    <a:pt x="3294362" y="605688"/>
                  </a:lnTo>
                  <a:lnTo>
                    <a:pt x="3324619" y="638929"/>
                  </a:lnTo>
                  <a:lnTo>
                    <a:pt x="3354094" y="672880"/>
                  </a:lnTo>
                  <a:lnTo>
                    <a:pt x="3382773" y="707527"/>
                  </a:lnTo>
                  <a:lnTo>
                    <a:pt x="3410642" y="742856"/>
                  </a:lnTo>
                  <a:lnTo>
                    <a:pt x="3437686" y="778853"/>
                  </a:lnTo>
                  <a:lnTo>
                    <a:pt x="3463892" y="815503"/>
                  </a:lnTo>
                  <a:lnTo>
                    <a:pt x="3489245" y="852792"/>
                  </a:lnTo>
                  <a:lnTo>
                    <a:pt x="3513730" y="890706"/>
                  </a:lnTo>
                  <a:lnTo>
                    <a:pt x="3537334" y="929231"/>
                  </a:lnTo>
                  <a:lnTo>
                    <a:pt x="3560042" y="968351"/>
                  </a:lnTo>
                  <a:lnTo>
                    <a:pt x="3581840" y="1008054"/>
                  </a:lnTo>
                  <a:lnTo>
                    <a:pt x="3602714" y="1048324"/>
                  </a:lnTo>
                  <a:lnTo>
                    <a:pt x="3622650" y="1089148"/>
                  </a:lnTo>
                  <a:lnTo>
                    <a:pt x="3641627" y="1130511"/>
                  </a:lnTo>
                  <a:lnTo>
                    <a:pt x="3659647" y="1172400"/>
                  </a:lnTo>
                  <a:lnTo>
                    <a:pt x="3676681" y="1214798"/>
                  </a:lnTo>
                  <a:lnTo>
                    <a:pt x="3692720" y="1257694"/>
                  </a:lnTo>
                  <a:lnTo>
                    <a:pt x="3707749" y="1301071"/>
                  </a:lnTo>
                  <a:lnTo>
                    <a:pt x="3721753" y="1344916"/>
                  </a:lnTo>
                  <a:lnTo>
                    <a:pt x="3734719" y="1389215"/>
                  </a:lnTo>
                  <a:lnTo>
                    <a:pt x="3746632" y="1433954"/>
                  </a:lnTo>
                  <a:lnTo>
                    <a:pt x="3757479" y="1479117"/>
                  </a:lnTo>
                  <a:lnTo>
                    <a:pt x="3767244" y="1524692"/>
                  </a:lnTo>
                  <a:lnTo>
                    <a:pt x="3775914" y="1570662"/>
                  </a:lnTo>
                  <a:lnTo>
                    <a:pt x="3783474" y="1617016"/>
                  </a:lnTo>
                  <a:lnTo>
                    <a:pt x="3789910" y="1663737"/>
                  </a:lnTo>
                  <a:lnTo>
                    <a:pt x="3795208" y="1710812"/>
                  </a:lnTo>
                  <a:lnTo>
                    <a:pt x="3799354" y="1758227"/>
                  </a:lnTo>
                  <a:lnTo>
                    <a:pt x="3802332" y="1805967"/>
                  </a:lnTo>
                  <a:lnTo>
                    <a:pt x="3804130" y="1854018"/>
                  </a:lnTo>
                  <a:lnTo>
                    <a:pt x="3804732" y="1902366"/>
                  </a:lnTo>
                  <a:close/>
                </a:path>
              </a:pathLst>
            </a:custGeom>
            <a:solidFill>
              <a:srgbClr val="1736B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3" name="Google Shape;353;p21"/>
            <p:cNvSpPr/>
            <p:nvPr/>
          </p:nvSpPr>
          <p:spPr>
            <a:xfrm>
              <a:off x="2956321" y="8221626"/>
              <a:ext cx="1901189" cy="379730"/>
            </a:xfrm>
            <a:custGeom>
              <a:avLst/>
              <a:gdLst/>
              <a:ahLst/>
              <a:cxnLst/>
              <a:rect l="l" t="t" r="r" b="b"/>
              <a:pathLst>
                <a:path w="1901189" h="379729" extrusionOk="0">
                  <a:moveTo>
                    <a:pt x="1859659" y="379535"/>
                  </a:moveTo>
                  <a:lnTo>
                    <a:pt x="172227" y="378910"/>
                  </a:lnTo>
                  <a:lnTo>
                    <a:pt x="123391" y="367857"/>
                  </a:lnTo>
                  <a:lnTo>
                    <a:pt x="79807" y="344914"/>
                  </a:lnTo>
                  <a:lnTo>
                    <a:pt x="43569" y="311557"/>
                  </a:lnTo>
                  <a:lnTo>
                    <a:pt x="16768" y="269262"/>
                  </a:lnTo>
                  <a:lnTo>
                    <a:pt x="1922" y="221443"/>
                  </a:lnTo>
                  <a:lnTo>
                    <a:pt x="0" y="172227"/>
                  </a:lnTo>
                  <a:lnTo>
                    <a:pt x="10768" y="124165"/>
                  </a:lnTo>
                  <a:lnTo>
                    <a:pt x="33995" y="79808"/>
                  </a:lnTo>
                  <a:lnTo>
                    <a:pt x="67985" y="43041"/>
                  </a:lnTo>
                  <a:lnTo>
                    <a:pt x="109646" y="16768"/>
                  </a:lnTo>
                  <a:lnTo>
                    <a:pt x="156654" y="2063"/>
                  </a:lnTo>
                  <a:lnTo>
                    <a:pt x="206682" y="0"/>
                  </a:lnTo>
                  <a:lnTo>
                    <a:pt x="1866550" y="303753"/>
                  </a:lnTo>
                  <a:lnTo>
                    <a:pt x="1900611" y="335246"/>
                  </a:lnTo>
                  <a:lnTo>
                    <a:pt x="1900996" y="345089"/>
                  </a:lnTo>
                  <a:lnTo>
                    <a:pt x="1898842" y="354702"/>
                  </a:lnTo>
                  <a:lnTo>
                    <a:pt x="1859659" y="379535"/>
                  </a:lnTo>
                  <a:close/>
                </a:path>
              </a:pathLst>
            </a:custGeom>
            <a:solidFill>
              <a:srgbClr val="86C7E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54" name="Google Shape;354;p21"/>
          <p:cNvSpPr txBox="1"/>
          <p:nvPr/>
        </p:nvSpPr>
        <p:spPr>
          <a:xfrm>
            <a:off x="1274258" y="5682314"/>
            <a:ext cx="3786504" cy="5435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400" b="1">
                <a:solidFill>
                  <a:srgbClr val="949CAC"/>
                </a:solidFill>
                <a:latin typeface="Cambria"/>
                <a:ea typeface="Cambria"/>
                <a:cs typeface="Cambria"/>
                <a:sym typeface="Cambria"/>
              </a:rPr>
              <a:t>Portfolio Turnover</a:t>
            </a:r>
            <a:endParaRPr sz="3400">
              <a:solidFill>
                <a:schemeClr val="dk1"/>
              </a:solidFill>
              <a:latin typeface="Cambria"/>
              <a:ea typeface="Cambria"/>
              <a:cs typeface="Cambria"/>
              <a:sym typeface="Cambria"/>
            </a:endParaRPr>
          </a:p>
        </p:txBody>
      </p:sp>
      <p:sp>
        <p:nvSpPr>
          <p:cNvPr id="355" name="Google Shape;355;p21"/>
          <p:cNvSpPr txBox="1">
            <a:spLocks noGrp="1"/>
          </p:cNvSpPr>
          <p:nvPr>
            <p:ph type="title"/>
          </p:nvPr>
        </p:nvSpPr>
        <p:spPr>
          <a:xfrm>
            <a:off x="1890407" y="1137811"/>
            <a:ext cx="2554605" cy="5435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400">
                <a:solidFill>
                  <a:srgbClr val="949CAC"/>
                </a:solidFill>
              </a:rPr>
              <a:t>Total Return</a:t>
            </a:r>
            <a:endParaRPr sz="3400"/>
          </a:p>
        </p:txBody>
      </p:sp>
      <p:sp>
        <p:nvSpPr>
          <p:cNvPr id="356" name="Google Shape;356;p21"/>
          <p:cNvSpPr txBox="1"/>
          <p:nvPr/>
        </p:nvSpPr>
        <p:spPr>
          <a:xfrm>
            <a:off x="2399359" y="3057944"/>
            <a:ext cx="1493520" cy="566420"/>
          </a:xfrm>
          <a:prstGeom prst="rect">
            <a:avLst/>
          </a:prstGeom>
          <a:noFill/>
          <a:ln>
            <a:noFill/>
          </a:ln>
        </p:spPr>
        <p:txBody>
          <a:bodyPr spcFirstLastPara="1" wrap="square" lIns="0" tIns="9525" rIns="0" bIns="0" anchor="t" anchorCtr="0">
            <a:spAutoFit/>
          </a:bodyPr>
          <a:lstStyle/>
          <a:p>
            <a:pPr marL="12700" marR="0" lvl="0" indent="0" algn="l" rtl="0">
              <a:lnSpc>
                <a:spcPct val="100000"/>
              </a:lnSpc>
              <a:spcBef>
                <a:spcPts val="0"/>
              </a:spcBef>
              <a:spcAft>
                <a:spcPts val="0"/>
              </a:spcAft>
              <a:buNone/>
            </a:pPr>
            <a:r>
              <a:rPr lang="en-US" sz="5175" b="1" baseline="30000">
                <a:solidFill>
                  <a:srgbClr val="BF0000"/>
                </a:solidFill>
                <a:latin typeface="Cambria"/>
                <a:ea typeface="Cambria"/>
                <a:cs typeface="Cambria"/>
                <a:sym typeface="Cambria"/>
              </a:rPr>
              <a:t>-0.</a:t>
            </a:r>
            <a:r>
              <a:rPr lang="en-US" sz="3450" b="1">
                <a:solidFill>
                  <a:srgbClr val="BF0000"/>
                </a:solidFill>
                <a:latin typeface="Cambria"/>
                <a:ea typeface="Cambria"/>
                <a:cs typeface="Cambria"/>
                <a:sym typeface="Cambria"/>
              </a:rPr>
              <a:t>39%</a:t>
            </a:r>
            <a:endParaRPr sz="3450">
              <a:solidFill>
                <a:schemeClr val="dk1"/>
              </a:solidFill>
              <a:latin typeface="Cambria"/>
              <a:ea typeface="Cambria"/>
              <a:cs typeface="Cambria"/>
              <a:sym typeface="Cambria"/>
            </a:endParaRPr>
          </a:p>
        </p:txBody>
      </p:sp>
      <p:sp>
        <p:nvSpPr>
          <p:cNvPr id="357" name="Google Shape;357;p21"/>
          <p:cNvSpPr/>
          <p:nvPr/>
        </p:nvSpPr>
        <p:spPr>
          <a:xfrm>
            <a:off x="5705164" y="8253444"/>
            <a:ext cx="551179" cy="447675"/>
          </a:xfrm>
          <a:custGeom>
            <a:avLst/>
            <a:gdLst/>
            <a:ahLst/>
            <a:cxnLst/>
            <a:rect l="l" t="t" r="r" b="b"/>
            <a:pathLst>
              <a:path w="551179" h="447675" extrusionOk="0">
                <a:moveTo>
                  <a:pt x="550646" y="213588"/>
                </a:moveTo>
                <a:lnTo>
                  <a:pt x="549605" y="212102"/>
                </a:lnTo>
                <a:lnTo>
                  <a:pt x="548119" y="211353"/>
                </a:lnTo>
                <a:lnTo>
                  <a:pt x="536384" y="205613"/>
                </a:lnTo>
                <a:lnTo>
                  <a:pt x="536384" y="215519"/>
                </a:lnTo>
                <a:lnTo>
                  <a:pt x="125590" y="431927"/>
                </a:lnTo>
                <a:lnTo>
                  <a:pt x="166077" y="360159"/>
                </a:lnTo>
                <a:lnTo>
                  <a:pt x="441121" y="215214"/>
                </a:lnTo>
                <a:lnTo>
                  <a:pt x="163068" y="79108"/>
                </a:lnTo>
                <a:lnTo>
                  <a:pt x="127215" y="15151"/>
                </a:lnTo>
                <a:lnTo>
                  <a:pt x="536384" y="215519"/>
                </a:lnTo>
                <a:lnTo>
                  <a:pt x="536384" y="205613"/>
                </a:lnTo>
                <a:lnTo>
                  <a:pt x="147421" y="15151"/>
                </a:lnTo>
                <a:lnTo>
                  <a:pt x="118300" y="889"/>
                </a:lnTo>
                <a:lnTo>
                  <a:pt x="116522" y="0"/>
                </a:lnTo>
                <a:lnTo>
                  <a:pt x="114439" y="292"/>
                </a:lnTo>
                <a:lnTo>
                  <a:pt x="111760" y="3263"/>
                </a:lnTo>
                <a:lnTo>
                  <a:pt x="111467" y="5346"/>
                </a:lnTo>
                <a:lnTo>
                  <a:pt x="112509" y="7124"/>
                </a:lnTo>
                <a:lnTo>
                  <a:pt x="148958" y="72199"/>
                </a:lnTo>
                <a:lnTo>
                  <a:pt x="2082" y="292"/>
                </a:lnTo>
                <a:lnTo>
                  <a:pt x="127076" y="222935"/>
                </a:lnTo>
                <a:lnTo>
                  <a:pt x="0" y="447675"/>
                </a:lnTo>
                <a:lnTo>
                  <a:pt x="151384" y="367906"/>
                </a:lnTo>
                <a:lnTo>
                  <a:pt x="110274" y="440690"/>
                </a:lnTo>
                <a:lnTo>
                  <a:pt x="109385" y="442468"/>
                </a:lnTo>
                <a:lnTo>
                  <a:pt x="109689" y="444550"/>
                </a:lnTo>
                <a:lnTo>
                  <a:pt x="111023" y="446036"/>
                </a:lnTo>
                <a:lnTo>
                  <a:pt x="111912" y="446925"/>
                </a:lnTo>
                <a:lnTo>
                  <a:pt x="113106" y="447370"/>
                </a:lnTo>
                <a:lnTo>
                  <a:pt x="115036" y="447370"/>
                </a:lnTo>
                <a:lnTo>
                  <a:pt x="115773" y="447230"/>
                </a:lnTo>
                <a:lnTo>
                  <a:pt x="116370" y="446925"/>
                </a:lnTo>
                <a:lnTo>
                  <a:pt x="144830" y="431927"/>
                </a:lnTo>
                <a:lnTo>
                  <a:pt x="548271" y="219227"/>
                </a:lnTo>
                <a:lnTo>
                  <a:pt x="549757" y="218490"/>
                </a:lnTo>
                <a:lnTo>
                  <a:pt x="550646" y="216852"/>
                </a:lnTo>
                <a:lnTo>
                  <a:pt x="550646" y="213588"/>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361"/>
        <p:cNvGrpSpPr/>
        <p:nvPr/>
      </p:nvGrpSpPr>
      <p:grpSpPr>
        <a:xfrm>
          <a:off x="0" y="0"/>
          <a:ext cx="0" cy="0"/>
          <a:chOff x="0" y="0"/>
          <a:chExt cx="0" cy="0"/>
        </a:xfrm>
      </p:grpSpPr>
      <p:pic>
        <p:nvPicPr>
          <p:cNvPr id="362" name="Google Shape;362;p22"/>
          <p:cNvPicPr preferRelativeResize="0"/>
          <p:nvPr/>
        </p:nvPicPr>
        <p:blipFill rotWithShape="1">
          <a:blip r:embed="rId3">
            <a:alphaModFix/>
          </a:blip>
          <a:srcRect/>
          <a:stretch/>
        </p:blipFill>
        <p:spPr>
          <a:xfrm>
            <a:off x="0" y="0"/>
            <a:ext cx="18287999" cy="10286999"/>
          </a:xfrm>
          <a:prstGeom prst="rect">
            <a:avLst/>
          </a:prstGeom>
          <a:noFill/>
          <a:ln>
            <a:noFill/>
          </a:ln>
        </p:spPr>
      </p:pic>
      <p:sp>
        <p:nvSpPr>
          <p:cNvPr id="363" name="Google Shape;363;p22"/>
          <p:cNvSpPr/>
          <p:nvPr/>
        </p:nvSpPr>
        <p:spPr>
          <a:xfrm>
            <a:off x="5049037" y="3945851"/>
            <a:ext cx="551180" cy="447675"/>
          </a:xfrm>
          <a:custGeom>
            <a:avLst/>
            <a:gdLst/>
            <a:ahLst/>
            <a:cxnLst/>
            <a:rect l="l" t="t" r="r" b="b"/>
            <a:pathLst>
              <a:path w="551179" h="447675" extrusionOk="0">
                <a:moveTo>
                  <a:pt x="550646" y="213588"/>
                </a:moveTo>
                <a:lnTo>
                  <a:pt x="549605" y="212102"/>
                </a:lnTo>
                <a:lnTo>
                  <a:pt x="548119" y="211366"/>
                </a:lnTo>
                <a:lnTo>
                  <a:pt x="536384" y="205625"/>
                </a:lnTo>
                <a:lnTo>
                  <a:pt x="536384" y="215519"/>
                </a:lnTo>
                <a:lnTo>
                  <a:pt x="125590" y="431927"/>
                </a:lnTo>
                <a:lnTo>
                  <a:pt x="166065" y="360172"/>
                </a:lnTo>
                <a:lnTo>
                  <a:pt x="441109" y="215226"/>
                </a:lnTo>
                <a:lnTo>
                  <a:pt x="163080" y="79133"/>
                </a:lnTo>
                <a:lnTo>
                  <a:pt x="127215" y="15151"/>
                </a:lnTo>
                <a:lnTo>
                  <a:pt x="536384" y="215519"/>
                </a:lnTo>
                <a:lnTo>
                  <a:pt x="536384" y="205625"/>
                </a:lnTo>
                <a:lnTo>
                  <a:pt x="147421" y="15151"/>
                </a:lnTo>
                <a:lnTo>
                  <a:pt x="118300" y="889"/>
                </a:lnTo>
                <a:lnTo>
                  <a:pt x="116522" y="0"/>
                </a:lnTo>
                <a:lnTo>
                  <a:pt x="114439" y="304"/>
                </a:lnTo>
                <a:lnTo>
                  <a:pt x="111760" y="3263"/>
                </a:lnTo>
                <a:lnTo>
                  <a:pt x="111467" y="5346"/>
                </a:lnTo>
                <a:lnTo>
                  <a:pt x="112509" y="7137"/>
                </a:lnTo>
                <a:lnTo>
                  <a:pt x="148958" y="72212"/>
                </a:lnTo>
                <a:lnTo>
                  <a:pt x="2082" y="304"/>
                </a:lnTo>
                <a:lnTo>
                  <a:pt x="127076" y="222948"/>
                </a:lnTo>
                <a:lnTo>
                  <a:pt x="0" y="447675"/>
                </a:lnTo>
                <a:lnTo>
                  <a:pt x="151384" y="367906"/>
                </a:lnTo>
                <a:lnTo>
                  <a:pt x="110274" y="440690"/>
                </a:lnTo>
                <a:lnTo>
                  <a:pt x="109385" y="442480"/>
                </a:lnTo>
                <a:lnTo>
                  <a:pt x="109677" y="444563"/>
                </a:lnTo>
                <a:lnTo>
                  <a:pt x="111023" y="446036"/>
                </a:lnTo>
                <a:lnTo>
                  <a:pt x="111912" y="446938"/>
                </a:lnTo>
                <a:lnTo>
                  <a:pt x="113106" y="447382"/>
                </a:lnTo>
                <a:lnTo>
                  <a:pt x="115036" y="447382"/>
                </a:lnTo>
                <a:lnTo>
                  <a:pt x="115773" y="447230"/>
                </a:lnTo>
                <a:lnTo>
                  <a:pt x="116370" y="446938"/>
                </a:lnTo>
                <a:lnTo>
                  <a:pt x="144830" y="431927"/>
                </a:lnTo>
                <a:lnTo>
                  <a:pt x="548271" y="219240"/>
                </a:lnTo>
                <a:lnTo>
                  <a:pt x="549757" y="218490"/>
                </a:lnTo>
                <a:lnTo>
                  <a:pt x="550646" y="216852"/>
                </a:lnTo>
                <a:lnTo>
                  <a:pt x="550646" y="213588"/>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4" name="Google Shape;364;p22"/>
          <p:cNvSpPr txBox="1"/>
          <p:nvPr/>
        </p:nvSpPr>
        <p:spPr>
          <a:xfrm>
            <a:off x="1343163" y="1268946"/>
            <a:ext cx="2573020" cy="5435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400" b="1">
                <a:solidFill>
                  <a:srgbClr val="949CAC"/>
                </a:solidFill>
                <a:latin typeface="Cambria"/>
                <a:ea typeface="Cambria"/>
                <a:cs typeface="Cambria"/>
                <a:sym typeface="Cambria"/>
              </a:rPr>
              <a:t>Sharpe Ratio</a:t>
            </a:r>
            <a:endParaRPr sz="3400">
              <a:solidFill>
                <a:schemeClr val="dk1"/>
              </a:solidFill>
              <a:latin typeface="Cambria"/>
              <a:ea typeface="Cambria"/>
              <a:cs typeface="Cambria"/>
              <a:sym typeface="Cambria"/>
            </a:endParaRPr>
          </a:p>
        </p:txBody>
      </p:sp>
      <p:sp>
        <p:nvSpPr>
          <p:cNvPr id="365" name="Google Shape;365;p22"/>
          <p:cNvSpPr/>
          <p:nvPr/>
        </p:nvSpPr>
        <p:spPr>
          <a:xfrm>
            <a:off x="14744456" y="7443165"/>
            <a:ext cx="661670" cy="40005"/>
          </a:xfrm>
          <a:custGeom>
            <a:avLst/>
            <a:gdLst/>
            <a:ahLst/>
            <a:cxnLst/>
            <a:rect l="l" t="t" r="r" b="b"/>
            <a:pathLst>
              <a:path w="661669" h="40004" extrusionOk="0">
                <a:moveTo>
                  <a:pt x="661286" y="39657"/>
                </a:moveTo>
                <a:lnTo>
                  <a:pt x="0" y="39657"/>
                </a:lnTo>
                <a:lnTo>
                  <a:pt x="0" y="0"/>
                </a:lnTo>
                <a:lnTo>
                  <a:pt x="661286" y="0"/>
                </a:lnTo>
                <a:lnTo>
                  <a:pt x="661286" y="39657"/>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6" name="Google Shape;366;p22"/>
          <p:cNvSpPr txBox="1"/>
          <p:nvPr/>
        </p:nvSpPr>
        <p:spPr>
          <a:xfrm>
            <a:off x="5311225" y="6866001"/>
            <a:ext cx="12512675" cy="1275080"/>
          </a:xfrm>
          <a:prstGeom prst="rect">
            <a:avLst/>
          </a:prstGeom>
          <a:noFill/>
          <a:ln>
            <a:noFill/>
          </a:ln>
        </p:spPr>
        <p:txBody>
          <a:bodyPr spcFirstLastPara="1" wrap="square" lIns="0" tIns="11425" rIns="0" bIns="0" anchor="t" anchorCtr="0">
            <a:spAutoFit/>
          </a:bodyPr>
          <a:lstStyle/>
          <a:p>
            <a:pPr marL="12700" marR="5080" lvl="0" indent="0" algn="l" rtl="0">
              <a:lnSpc>
                <a:spcPct val="117100"/>
              </a:lnSpc>
              <a:spcBef>
                <a:spcPts val="0"/>
              </a:spcBef>
              <a:spcAft>
                <a:spcPts val="0"/>
              </a:spcAft>
              <a:buNone/>
            </a:pPr>
            <a:r>
              <a:rPr lang="en-US" sz="3500">
                <a:solidFill>
                  <a:schemeClr val="dk1"/>
                </a:solidFill>
                <a:latin typeface="Cambria"/>
                <a:ea typeface="Cambria"/>
                <a:cs typeface="Cambria"/>
                <a:sym typeface="Cambria"/>
              </a:rPr>
              <a:t>In	Our	case,	the	Treynor	Ratio	is	</a:t>
            </a:r>
            <a:r>
              <a:rPr lang="en-US" sz="3500" u="sng">
                <a:solidFill>
                  <a:schemeClr val="dk1"/>
                </a:solidFill>
                <a:latin typeface="Cambria"/>
                <a:ea typeface="Cambria"/>
                <a:cs typeface="Cambria"/>
                <a:sym typeface="Cambria"/>
              </a:rPr>
              <a:t>not	meanin</a:t>
            </a:r>
            <a:r>
              <a:rPr lang="en-US" sz="3500">
                <a:solidFill>
                  <a:schemeClr val="dk1"/>
                </a:solidFill>
                <a:latin typeface="Cambria"/>
                <a:ea typeface="Cambria"/>
                <a:cs typeface="Cambria"/>
                <a:sym typeface="Cambria"/>
              </a:rPr>
              <a:t>gful	because	our  portfolio's beta is negative</a:t>
            </a:r>
            <a:endParaRPr sz="3500">
              <a:solidFill>
                <a:schemeClr val="dk1"/>
              </a:solidFill>
              <a:latin typeface="Cambria"/>
              <a:ea typeface="Cambria"/>
              <a:cs typeface="Cambria"/>
              <a:sym typeface="Cambria"/>
            </a:endParaRPr>
          </a:p>
        </p:txBody>
      </p:sp>
      <p:sp>
        <p:nvSpPr>
          <p:cNvPr id="367" name="Google Shape;367;p22"/>
          <p:cNvSpPr txBox="1">
            <a:spLocks noGrp="1"/>
          </p:cNvSpPr>
          <p:nvPr>
            <p:ph type="title"/>
          </p:nvPr>
        </p:nvSpPr>
        <p:spPr>
          <a:xfrm>
            <a:off x="5035442" y="1609896"/>
            <a:ext cx="12796520" cy="2139950"/>
          </a:xfrm>
          <a:prstGeom prst="rect">
            <a:avLst/>
          </a:prstGeom>
          <a:noFill/>
          <a:ln>
            <a:noFill/>
          </a:ln>
        </p:spPr>
        <p:txBody>
          <a:bodyPr spcFirstLastPara="1" wrap="square" lIns="0" tIns="12700" rIns="0" bIns="0" anchor="t" anchorCtr="0">
            <a:spAutoFit/>
          </a:bodyPr>
          <a:lstStyle/>
          <a:p>
            <a:pPr marL="12700" marR="5080" lvl="0" indent="0" algn="just" rtl="0">
              <a:lnSpc>
                <a:spcPct val="132100"/>
              </a:lnSpc>
              <a:spcBef>
                <a:spcPts val="0"/>
              </a:spcBef>
              <a:spcAft>
                <a:spcPts val="0"/>
              </a:spcAft>
              <a:buNone/>
            </a:pPr>
            <a:r>
              <a:rPr lang="en-US" sz="3500" b="0">
                <a:solidFill>
                  <a:srgbClr val="000000"/>
                </a:solidFill>
                <a:latin typeface="Cambria"/>
                <a:ea typeface="Cambria"/>
                <a:cs typeface="Cambria"/>
                <a:sym typeface="Cambria"/>
              </a:rPr>
              <a:t>A negative sharpe ratio indicates that the investment's return is lower  than the risk-free rate, implying that the it did not compensate the  investors adequately for the level of risk taken.</a:t>
            </a:r>
            <a:endParaRPr sz="3500">
              <a:latin typeface="Cambria"/>
              <a:ea typeface="Cambria"/>
              <a:cs typeface="Cambria"/>
              <a:sym typeface="Cambria"/>
            </a:endParaRPr>
          </a:p>
        </p:txBody>
      </p:sp>
      <p:sp>
        <p:nvSpPr>
          <p:cNvPr id="368" name="Google Shape;368;p22"/>
          <p:cNvSpPr txBox="1"/>
          <p:nvPr/>
        </p:nvSpPr>
        <p:spPr>
          <a:xfrm>
            <a:off x="1343163" y="3895973"/>
            <a:ext cx="16299815" cy="2368550"/>
          </a:xfrm>
          <a:prstGeom prst="rect">
            <a:avLst/>
          </a:prstGeom>
          <a:noFill/>
          <a:ln>
            <a:noFill/>
          </a:ln>
        </p:spPr>
        <p:txBody>
          <a:bodyPr spcFirstLastPara="1" wrap="square" lIns="0" tIns="12700" rIns="0" bIns="0" anchor="t" anchorCtr="0">
            <a:spAutoFit/>
          </a:bodyPr>
          <a:lstStyle/>
          <a:p>
            <a:pPr marL="4420235" marR="0" lvl="0" indent="0" algn="l" rtl="0">
              <a:lnSpc>
                <a:spcPct val="100000"/>
              </a:lnSpc>
              <a:spcBef>
                <a:spcPts val="0"/>
              </a:spcBef>
              <a:spcAft>
                <a:spcPts val="0"/>
              </a:spcAft>
              <a:buNone/>
            </a:pPr>
            <a:r>
              <a:rPr lang="en-US" sz="3500">
                <a:solidFill>
                  <a:schemeClr val="dk1"/>
                </a:solidFill>
                <a:latin typeface="Cambria"/>
                <a:ea typeface="Cambria"/>
                <a:cs typeface="Cambria"/>
                <a:sym typeface="Cambria"/>
              </a:rPr>
              <a:t>The investment	is did not deliver adequate risk-adjusted returns.</a:t>
            </a:r>
            <a:endParaRPr sz="3500">
              <a:solidFill>
                <a:schemeClr val="dk1"/>
              </a:solidFill>
              <a:latin typeface="Cambria"/>
              <a:ea typeface="Cambria"/>
              <a:cs typeface="Cambria"/>
              <a:sym typeface="Cambria"/>
            </a:endParaRPr>
          </a:p>
          <a:p>
            <a:pPr marL="0" marR="0" lvl="0" indent="0" algn="l" rtl="0">
              <a:lnSpc>
                <a:spcPct val="100000"/>
              </a:lnSpc>
              <a:spcBef>
                <a:spcPts val="0"/>
              </a:spcBef>
              <a:spcAft>
                <a:spcPts val="0"/>
              </a:spcAft>
              <a:buNone/>
            </a:pPr>
            <a:endParaRPr sz="4100">
              <a:solidFill>
                <a:schemeClr val="dk1"/>
              </a:solidFill>
              <a:latin typeface="Cambria"/>
              <a:ea typeface="Cambria"/>
              <a:cs typeface="Cambria"/>
              <a:sym typeface="Cambria"/>
            </a:endParaRPr>
          </a:p>
          <a:p>
            <a:pPr marL="0" marR="0" lvl="0" indent="0" algn="l" rtl="0">
              <a:lnSpc>
                <a:spcPct val="100000"/>
              </a:lnSpc>
              <a:spcBef>
                <a:spcPts val="25"/>
              </a:spcBef>
              <a:spcAft>
                <a:spcPts val="0"/>
              </a:spcAft>
              <a:buNone/>
            </a:pPr>
            <a:endParaRPr sz="4550">
              <a:solidFill>
                <a:schemeClr val="dk1"/>
              </a:solidFill>
              <a:latin typeface="Cambria"/>
              <a:ea typeface="Cambria"/>
              <a:cs typeface="Cambria"/>
              <a:sym typeface="Cambria"/>
            </a:endParaRPr>
          </a:p>
          <a:p>
            <a:pPr marL="12700" marR="0" lvl="0" indent="0" algn="l" rtl="0">
              <a:lnSpc>
                <a:spcPct val="100000"/>
              </a:lnSpc>
              <a:spcBef>
                <a:spcPts val="0"/>
              </a:spcBef>
              <a:spcAft>
                <a:spcPts val="0"/>
              </a:spcAft>
              <a:buNone/>
            </a:pPr>
            <a:r>
              <a:rPr lang="en-US" sz="3400" b="1">
                <a:solidFill>
                  <a:srgbClr val="949CAC"/>
                </a:solidFill>
                <a:latin typeface="Cambria"/>
                <a:ea typeface="Cambria"/>
                <a:cs typeface="Cambria"/>
                <a:sym typeface="Cambria"/>
              </a:rPr>
              <a:t>Treynor Ratio</a:t>
            </a:r>
            <a:endParaRPr sz="3400">
              <a:solidFill>
                <a:schemeClr val="dk1"/>
              </a:solidFill>
              <a:latin typeface="Cambria"/>
              <a:ea typeface="Cambria"/>
              <a:cs typeface="Cambria"/>
              <a:sym typeface="Cambria"/>
            </a:endParaRPr>
          </a:p>
        </p:txBody>
      </p:sp>
      <p:sp>
        <p:nvSpPr>
          <p:cNvPr id="369" name="Google Shape;369;p22"/>
          <p:cNvSpPr txBox="1"/>
          <p:nvPr/>
        </p:nvSpPr>
        <p:spPr>
          <a:xfrm>
            <a:off x="2231847" y="3103463"/>
            <a:ext cx="1038225" cy="5435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400" b="1">
                <a:solidFill>
                  <a:srgbClr val="BF0000"/>
                </a:solidFill>
                <a:latin typeface="Cambria"/>
                <a:ea typeface="Cambria"/>
                <a:cs typeface="Cambria"/>
                <a:sym typeface="Cambria"/>
              </a:rPr>
              <a:t>-0.18</a:t>
            </a:r>
            <a:endParaRPr sz="3400">
              <a:solidFill>
                <a:schemeClr val="dk1"/>
              </a:solidFill>
              <a:latin typeface="Cambria"/>
              <a:ea typeface="Cambria"/>
              <a:cs typeface="Cambria"/>
              <a:sym typeface="Cambria"/>
            </a:endParaRPr>
          </a:p>
        </p:txBody>
      </p:sp>
      <p:grpSp>
        <p:nvGrpSpPr>
          <p:cNvPr id="370" name="Google Shape;370;p22"/>
          <p:cNvGrpSpPr/>
          <p:nvPr/>
        </p:nvGrpSpPr>
        <p:grpSpPr>
          <a:xfrm>
            <a:off x="848685" y="2192252"/>
            <a:ext cx="3804920" cy="1902600"/>
            <a:chOff x="848685" y="2192252"/>
            <a:chExt cx="3804920" cy="1902600"/>
          </a:xfrm>
        </p:grpSpPr>
        <p:sp>
          <p:nvSpPr>
            <p:cNvPr id="371" name="Google Shape;371;p22"/>
            <p:cNvSpPr/>
            <p:nvPr/>
          </p:nvSpPr>
          <p:spPr>
            <a:xfrm>
              <a:off x="848685" y="2192252"/>
              <a:ext cx="3804920" cy="1902460"/>
            </a:xfrm>
            <a:custGeom>
              <a:avLst/>
              <a:gdLst/>
              <a:ahLst/>
              <a:cxnLst/>
              <a:rect l="l" t="t" r="r" b="b"/>
              <a:pathLst>
                <a:path w="3804920" h="1902460" extrusionOk="0">
                  <a:moveTo>
                    <a:pt x="570709" y="1902366"/>
                  </a:moveTo>
                  <a:lnTo>
                    <a:pt x="0" y="1902366"/>
                  </a:lnTo>
                  <a:lnTo>
                    <a:pt x="602" y="1854018"/>
                  </a:lnTo>
                  <a:lnTo>
                    <a:pt x="2400" y="1805967"/>
                  </a:lnTo>
                  <a:lnTo>
                    <a:pt x="5378" y="1758227"/>
                  </a:lnTo>
                  <a:lnTo>
                    <a:pt x="9524" y="1710812"/>
                  </a:lnTo>
                  <a:lnTo>
                    <a:pt x="14822" y="1663737"/>
                  </a:lnTo>
                  <a:lnTo>
                    <a:pt x="21258" y="1617016"/>
                  </a:lnTo>
                  <a:lnTo>
                    <a:pt x="28818" y="1570662"/>
                  </a:lnTo>
                  <a:lnTo>
                    <a:pt x="37488" y="1524691"/>
                  </a:lnTo>
                  <a:lnTo>
                    <a:pt x="47253" y="1479117"/>
                  </a:lnTo>
                  <a:lnTo>
                    <a:pt x="58100" y="1433954"/>
                  </a:lnTo>
                  <a:lnTo>
                    <a:pt x="70013" y="1389215"/>
                  </a:lnTo>
                  <a:lnTo>
                    <a:pt x="82979" y="1344916"/>
                  </a:lnTo>
                  <a:lnTo>
                    <a:pt x="96983" y="1301071"/>
                  </a:lnTo>
                  <a:lnTo>
                    <a:pt x="112012" y="1257694"/>
                  </a:lnTo>
                  <a:lnTo>
                    <a:pt x="128050" y="1214798"/>
                  </a:lnTo>
                  <a:lnTo>
                    <a:pt x="145084" y="1172400"/>
                  </a:lnTo>
                  <a:lnTo>
                    <a:pt x="163173" y="1130352"/>
                  </a:lnTo>
                  <a:lnTo>
                    <a:pt x="182082" y="1089148"/>
                  </a:lnTo>
                  <a:lnTo>
                    <a:pt x="202018" y="1048324"/>
                  </a:lnTo>
                  <a:lnTo>
                    <a:pt x="222892" y="1008054"/>
                  </a:lnTo>
                  <a:lnTo>
                    <a:pt x="244690" y="968351"/>
                  </a:lnTo>
                  <a:lnTo>
                    <a:pt x="267398" y="929230"/>
                  </a:lnTo>
                  <a:lnTo>
                    <a:pt x="291002" y="890706"/>
                  </a:lnTo>
                  <a:lnTo>
                    <a:pt x="315487" y="852792"/>
                  </a:lnTo>
                  <a:lnTo>
                    <a:pt x="340840" y="815503"/>
                  </a:lnTo>
                  <a:lnTo>
                    <a:pt x="367046" y="778853"/>
                  </a:lnTo>
                  <a:lnTo>
                    <a:pt x="394090" y="742856"/>
                  </a:lnTo>
                  <a:lnTo>
                    <a:pt x="421959" y="707527"/>
                  </a:lnTo>
                  <a:lnTo>
                    <a:pt x="450638" y="672880"/>
                  </a:lnTo>
                  <a:lnTo>
                    <a:pt x="480113" y="638929"/>
                  </a:lnTo>
                  <a:lnTo>
                    <a:pt x="510370" y="605688"/>
                  </a:lnTo>
                  <a:lnTo>
                    <a:pt x="541394" y="573172"/>
                  </a:lnTo>
                  <a:lnTo>
                    <a:pt x="573172" y="541394"/>
                  </a:lnTo>
                  <a:lnTo>
                    <a:pt x="605688" y="510370"/>
                  </a:lnTo>
                  <a:lnTo>
                    <a:pt x="638929" y="480113"/>
                  </a:lnTo>
                  <a:lnTo>
                    <a:pt x="672880" y="450638"/>
                  </a:lnTo>
                  <a:lnTo>
                    <a:pt x="707527" y="421959"/>
                  </a:lnTo>
                  <a:lnTo>
                    <a:pt x="742856" y="394090"/>
                  </a:lnTo>
                  <a:lnTo>
                    <a:pt x="778853" y="367046"/>
                  </a:lnTo>
                  <a:lnTo>
                    <a:pt x="815503" y="340840"/>
                  </a:lnTo>
                  <a:lnTo>
                    <a:pt x="852792" y="315487"/>
                  </a:lnTo>
                  <a:lnTo>
                    <a:pt x="890706" y="291002"/>
                  </a:lnTo>
                  <a:lnTo>
                    <a:pt x="929230" y="267398"/>
                  </a:lnTo>
                  <a:lnTo>
                    <a:pt x="968351" y="244690"/>
                  </a:lnTo>
                  <a:lnTo>
                    <a:pt x="1008054" y="222892"/>
                  </a:lnTo>
                  <a:lnTo>
                    <a:pt x="1048324" y="202018"/>
                  </a:lnTo>
                  <a:lnTo>
                    <a:pt x="1089148" y="182082"/>
                  </a:lnTo>
                  <a:lnTo>
                    <a:pt x="1130511" y="163100"/>
                  </a:lnTo>
                  <a:lnTo>
                    <a:pt x="1172399" y="145084"/>
                  </a:lnTo>
                  <a:lnTo>
                    <a:pt x="1214798" y="128050"/>
                  </a:lnTo>
                  <a:lnTo>
                    <a:pt x="1257694" y="112012"/>
                  </a:lnTo>
                  <a:lnTo>
                    <a:pt x="1301071" y="96983"/>
                  </a:lnTo>
                  <a:lnTo>
                    <a:pt x="1344916" y="82979"/>
                  </a:lnTo>
                  <a:lnTo>
                    <a:pt x="1389215" y="70013"/>
                  </a:lnTo>
                  <a:lnTo>
                    <a:pt x="1433954" y="58100"/>
                  </a:lnTo>
                  <a:lnTo>
                    <a:pt x="1479117" y="47253"/>
                  </a:lnTo>
                  <a:lnTo>
                    <a:pt x="1524691" y="37488"/>
                  </a:lnTo>
                  <a:lnTo>
                    <a:pt x="1570662" y="28818"/>
                  </a:lnTo>
                  <a:lnTo>
                    <a:pt x="1617016" y="21258"/>
                  </a:lnTo>
                  <a:lnTo>
                    <a:pt x="1663737" y="14822"/>
                  </a:lnTo>
                  <a:lnTo>
                    <a:pt x="1710812" y="9524"/>
                  </a:lnTo>
                  <a:lnTo>
                    <a:pt x="1758227" y="5378"/>
                  </a:lnTo>
                  <a:lnTo>
                    <a:pt x="1805967" y="2400"/>
                  </a:lnTo>
                  <a:lnTo>
                    <a:pt x="1854018" y="602"/>
                  </a:lnTo>
                  <a:lnTo>
                    <a:pt x="1902366" y="0"/>
                  </a:lnTo>
                  <a:lnTo>
                    <a:pt x="1950714" y="602"/>
                  </a:lnTo>
                  <a:lnTo>
                    <a:pt x="1998765" y="2400"/>
                  </a:lnTo>
                  <a:lnTo>
                    <a:pt x="2046505" y="5378"/>
                  </a:lnTo>
                  <a:lnTo>
                    <a:pt x="2093919" y="9524"/>
                  </a:lnTo>
                  <a:lnTo>
                    <a:pt x="2140995" y="14822"/>
                  </a:lnTo>
                  <a:lnTo>
                    <a:pt x="2187716" y="21258"/>
                  </a:lnTo>
                  <a:lnTo>
                    <a:pt x="2234069" y="28818"/>
                  </a:lnTo>
                  <a:lnTo>
                    <a:pt x="2280040" y="37488"/>
                  </a:lnTo>
                  <a:lnTo>
                    <a:pt x="2325615" y="47253"/>
                  </a:lnTo>
                  <a:lnTo>
                    <a:pt x="2370778" y="58100"/>
                  </a:lnTo>
                  <a:lnTo>
                    <a:pt x="2415517" y="70013"/>
                  </a:lnTo>
                  <a:lnTo>
                    <a:pt x="2459815" y="82979"/>
                  </a:lnTo>
                  <a:lnTo>
                    <a:pt x="2503661" y="96983"/>
                  </a:lnTo>
                  <a:lnTo>
                    <a:pt x="2547038" y="112012"/>
                  </a:lnTo>
                  <a:lnTo>
                    <a:pt x="2589934" y="128050"/>
                  </a:lnTo>
                  <a:lnTo>
                    <a:pt x="2632332" y="145084"/>
                  </a:lnTo>
                  <a:lnTo>
                    <a:pt x="2674220" y="163100"/>
                  </a:lnTo>
                  <a:lnTo>
                    <a:pt x="2715584" y="182082"/>
                  </a:lnTo>
                  <a:lnTo>
                    <a:pt x="2756408" y="202018"/>
                  </a:lnTo>
                  <a:lnTo>
                    <a:pt x="2796678" y="222892"/>
                  </a:lnTo>
                  <a:lnTo>
                    <a:pt x="2836381" y="244690"/>
                  </a:lnTo>
                  <a:lnTo>
                    <a:pt x="2875501" y="267398"/>
                  </a:lnTo>
                  <a:lnTo>
                    <a:pt x="2914026" y="291002"/>
                  </a:lnTo>
                  <a:lnTo>
                    <a:pt x="2951940" y="315487"/>
                  </a:lnTo>
                  <a:lnTo>
                    <a:pt x="2989229" y="340840"/>
                  </a:lnTo>
                  <a:lnTo>
                    <a:pt x="3025879" y="367046"/>
                  </a:lnTo>
                  <a:lnTo>
                    <a:pt x="3061876" y="394090"/>
                  </a:lnTo>
                  <a:lnTo>
                    <a:pt x="3097205" y="421959"/>
                  </a:lnTo>
                  <a:lnTo>
                    <a:pt x="3131852" y="450638"/>
                  </a:lnTo>
                  <a:lnTo>
                    <a:pt x="3165803" y="480113"/>
                  </a:lnTo>
                  <a:lnTo>
                    <a:pt x="3199044" y="510370"/>
                  </a:lnTo>
                  <a:lnTo>
                    <a:pt x="3231560" y="541394"/>
                  </a:lnTo>
                  <a:lnTo>
                    <a:pt x="3260875" y="570710"/>
                  </a:lnTo>
                  <a:lnTo>
                    <a:pt x="1902366" y="570710"/>
                  </a:lnTo>
                  <a:lnTo>
                    <a:pt x="1854604" y="571550"/>
                  </a:lnTo>
                  <a:lnTo>
                    <a:pt x="1807264" y="574053"/>
                  </a:lnTo>
                  <a:lnTo>
                    <a:pt x="1760376" y="578190"/>
                  </a:lnTo>
                  <a:lnTo>
                    <a:pt x="1713968" y="583934"/>
                  </a:lnTo>
                  <a:lnTo>
                    <a:pt x="1668067" y="591255"/>
                  </a:lnTo>
                  <a:lnTo>
                    <a:pt x="1622701" y="600126"/>
                  </a:lnTo>
                  <a:lnTo>
                    <a:pt x="1577899" y="610518"/>
                  </a:lnTo>
                  <a:lnTo>
                    <a:pt x="1533690" y="622404"/>
                  </a:lnTo>
                  <a:lnTo>
                    <a:pt x="1490100" y="635755"/>
                  </a:lnTo>
                  <a:lnTo>
                    <a:pt x="1447159" y="650543"/>
                  </a:lnTo>
                  <a:lnTo>
                    <a:pt x="1404895" y="666740"/>
                  </a:lnTo>
                  <a:lnTo>
                    <a:pt x="1363335" y="684317"/>
                  </a:lnTo>
                  <a:lnTo>
                    <a:pt x="1322508" y="703248"/>
                  </a:lnTo>
                  <a:lnTo>
                    <a:pt x="1282442" y="723502"/>
                  </a:lnTo>
                  <a:lnTo>
                    <a:pt x="1243165" y="745053"/>
                  </a:lnTo>
                  <a:lnTo>
                    <a:pt x="1204706" y="767872"/>
                  </a:lnTo>
                  <a:lnTo>
                    <a:pt x="1167092" y="791930"/>
                  </a:lnTo>
                  <a:lnTo>
                    <a:pt x="1130352" y="817201"/>
                  </a:lnTo>
                  <a:lnTo>
                    <a:pt x="1094514" y="843655"/>
                  </a:lnTo>
                  <a:lnTo>
                    <a:pt x="1059605" y="871264"/>
                  </a:lnTo>
                  <a:lnTo>
                    <a:pt x="1025655" y="900001"/>
                  </a:lnTo>
                  <a:lnTo>
                    <a:pt x="992692" y="929836"/>
                  </a:lnTo>
                  <a:lnTo>
                    <a:pt x="960743" y="960743"/>
                  </a:lnTo>
                  <a:lnTo>
                    <a:pt x="929836" y="992692"/>
                  </a:lnTo>
                  <a:lnTo>
                    <a:pt x="900001" y="1025655"/>
                  </a:lnTo>
                  <a:lnTo>
                    <a:pt x="871264" y="1059605"/>
                  </a:lnTo>
                  <a:lnTo>
                    <a:pt x="843655" y="1094514"/>
                  </a:lnTo>
                  <a:lnTo>
                    <a:pt x="817091" y="1130511"/>
                  </a:lnTo>
                  <a:lnTo>
                    <a:pt x="791930" y="1167092"/>
                  </a:lnTo>
                  <a:lnTo>
                    <a:pt x="767872" y="1204706"/>
                  </a:lnTo>
                  <a:lnTo>
                    <a:pt x="745053" y="1243165"/>
                  </a:lnTo>
                  <a:lnTo>
                    <a:pt x="723502" y="1282442"/>
                  </a:lnTo>
                  <a:lnTo>
                    <a:pt x="703247" y="1322508"/>
                  </a:lnTo>
                  <a:lnTo>
                    <a:pt x="684317" y="1363335"/>
                  </a:lnTo>
                  <a:lnTo>
                    <a:pt x="666740" y="1404895"/>
                  </a:lnTo>
                  <a:lnTo>
                    <a:pt x="650543" y="1447159"/>
                  </a:lnTo>
                  <a:lnTo>
                    <a:pt x="635755" y="1490100"/>
                  </a:lnTo>
                  <a:lnTo>
                    <a:pt x="622404" y="1533690"/>
                  </a:lnTo>
                  <a:lnTo>
                    <a:pt x="610518" y="1577899"/>
                  </a:lnTo>
                  <a:lnTo>
                    <a:pt x="600125" y="1622701"/>
                  </a:lnTo>
                  <a:lnTo>
                    <a:pt x="591255" y="1668066"/>
                  </a:lnTo>
                  <a:lnTo>
                    <a:pt x="583933" y="1713968"/>
                  </a:lnTo>
                  <a:lnTo>
                    <a:pt x="578190" y="1760376"/>
                  </a:lnTo>
                  <a:lnTo>
                    <a:pt x="574053" y="1807264"/>
                  </a:lnTo>
                  <a:lnTo>
                    <a:pt x="571550" y="1854604"/>
                  </a:lnTo>
                  <a:lnTo>
                    <a:pt x="570709" y="1902366"/>
                  </a:lnTo>
                  <a:close/>
                </a:path>
                <a:path w="3804920" h="1902460" extrusionOk="0">
                  <a:moveTo>
                    <a:pt x="3804732" y="1902366"/>
                  </a:moveTo>
                  <a:lnTo>
                    <a:pt x="3234022" y="1902358"/>
                  </a:lnTo>
                  <a:lnTo>
                    <a:pt x="3233182" y="1854604"/>
                  </a:lnTo>
                  <a:lnTo>
                    <a:pt x="3230679" y="1807264"/>
                  </a:lnTo>
                  <a:lnTo>
                    <a:pt x="3226542" y="1760376"/>
                  </a:lnTo>
                  <a:lnTo>
                    <a:pt x="3220799" y="1713968"/>
                  </a:lnTo>
                  <a:lnTo>
                    <a:pt x="3213477" y="1668066"/>
                  </a:lnTo>
                  <a:lnTo>
                    <a:pt x="3204607" y="1622701"/>
                  </a:lnTo>
                  <a:lnTo>
                    <a:pt x="3194214" y="1577899"/>
                  </a:lnTo>
                  <a:lnTo>
                    <a:pt x="3182328" y="1533690"/>
                  </a:lnTo>
                  <a:lnTo>
                    <a:pt x="3168977" y="1490100"/>
                  </a:lnTo>
                  <a:lnTo>
                    <a:pt x="3154189" y="1447159"/>
                  </a:lnTo>
                  <a:lnTo>
                    <a:pt x="3137992" y="1404895"/>
                  </a:lnTo>
                  <a:lnTo>
                    <a:pt x="3120415" y="1363335"/>
                  </a:lnTo>
                  <a:lnTo>
                    <a:pt x="3101485" y="1322508"/>
                  </a:lnTo>
                  <a:lnTo>
                    <a:pt x="3081230" y="1282442"/>
                  </a:lnTo>
                  <a:lnTo>
                    <a:pt x="3059679" y="1243165"/>
                  </a:lnTo>
                  <a:lnTo>
                    <a:pt x="3036860" y="1204706"/>
                  </a:lnTo>
                  <a:lnTo>
                    <a:pt x="3012802" y="1167092"/>
                  </a:lnTo>
                  <a:lnTo>
                    <a:pt x="2987523" y="1130352"/>
                  </a:lnTo>
                  <a:lnTo>
                    <a:pt x="2961077" y="1094514"/>
                  </a:lnTo>
                  <a:lnTo>
                    <a:pt x="2933468" y="1059605"/>
                  </a:lnTo>
                  <a:lnTo>
                    <a:pt x="2904731" y="1025655"/>
                  </a:lnTo>
                  <a:lnTo>
                    <a:pt x="2874896" y="992692"/>
                  </a:lnTo>
                  <a:lnTo>
                    <a:pt x="2843989" y="960743"/>
                  </a:lnTo>
                  <a:lnTo>
                    <a:pt x="2812040" y="929836"/>
                  </a:lnTo>
                  <a:lnTo>
                    <a:pt x="2779077" y="900001"/>
                  </a:lnTo>
                  <a:lnTo>
                    <a:pt x="2745127" y="871264"/>
                  </a:lnTo>
                  <a:lnTo>
                    <a:pt x="2710218" y="843655"/>
                  </a:lnTo>
                  <a:lnTo>
                    <a:pt x="2674380" y="817201"/>
                  </a:lnTo>
                  <a:lnTo>
                    <a:pt x="2637640" y="791930"/>
                  </a:lnTo>
                  <a:lnTo>
                    <a:pt x="2600026" y="767872"/>
                  </a:lnTo>
                  <a:lnTo>
                    <a:pt x="2561567" y="745053"/>
                  </a:lnTo>
                  <a:lnTo>
                    <a:pt x="2522290" y="723502"/>
                  </a:lnTo>
                  <a:lnTo>
                    <a:pt x="2482224" y="703248"/>
                  </a:lnTo>
                  <a:lnTo>
                    <a:pt x="2441397" y="684317"/>
                  </a:lnTo>
                  <a:lnTo>
                    <a:pt x="2399837" y="666740"/>
                  </a:lnTo>
                  <a:lnTo>
                    <a:pt x="2357573" y="650543"/>
                  </a:lnTo>
                  <a:lnTo>
                    <a:pt x="2314631" y="635755"/>
                  </a:lnTo>
                  <a:lnTo>
                    <a:pt x="2271042" y="622404"/>
                  </a:lnTo>
                  <a:lnTo>
                    <a:pt x="2226832" y="610518"/>
                  </a:lnTo>
                  <a:lnTo>
                    <a:pt x="2182031" y="600126"/>
                  </a:lnTo>
                  <a:lnTo>
                    <a:pt x="2136665" y="591255"/>
                  </a:lnTo>
                  <a:lnTo>
                    <a:pt x="2090764" y="583934"/>
                  </a:lnTo>
                  <a:lnTo>
                    <a:pt x="2044355" y="578190"/>
                  </a:lnTo>
                  <a:lnTo>
                    <a:pt x="1997467" y="574053"/>
                  </a:lnTo>
                  <a:lnTo>
                    <a:pt x="1950128" y="571550"/>
                  </a:lnTo>
                  <a:lnTo>
                    <a:pt x="1902366" y="570710"/>
                  </a:lnTo>
                  <a:lnTo>
                    <a:pt x="3260875" y="570710"/>
                  </a:lnTo>
                  <a:lnTo>
                    <a:pt x="3294362" y="605688"/>
                  </a:lnTo>
                  <a:lnTo>
                    <a:pt x="3324619" y="638929"/>
                  </a:lnTo>
                  <a:lnTo>
                    <a:pt x="3354094" y="672880"/>
                  </a:lnTo>
                  <a:lnTo>
                    <a:pt x="3382773" y="707527"/>
                  </a:lnTo>
                  <a:lnTo>
                    <a:pt x="3410642" y="742856"/>
                  </a:lnTo>
                  <a:lnTo>
                    <a:pt x="3437686" y="778853"/>
                  </a:lnTo>
                  <a:lnTo>
                    <a:pt x="3463892" y="815503"/>
                  </a:lnTo>
                  <a:lnTo>
                    <a:pt x="3489245" y="852792"/>
                  </a:lnTo>
                  <a:lnTo>
                    <a:pt x="3513730" y="890706"/>
                  </a:lnTo>
                  <a:lnTo>
                    <a:pt x="3537334" y="929230"/>
                  </a:lnTo>
                  <a:lnTo>
                    <a:pt x="3560042" y="968351"/>
                  </a:lnTo>
                  <a:lnTo>
                    <a:pt x="3581840" y="1008054"/>
                  </a:lnTo>
                  <a:lnTo>
                    <a:pt x="3602714" y="1048324"/>
                  </a:lnTo>
                  <a:lnTo>
                    <a:pt x="3622650" y="1089148"/>
                  </a:lnTo>
                  <a:lnTo>
                    <a:pt x="3641628" y="1130511"/>
                  </a:lnTo>
                  <a:lnTo>
                    <a:pt x="3659648" y="1172400"/>
                  </a:lnTo>
                  <a:lnTo>
                    <a:pt x="3676682" y="1214798"/>
                  </a:lnTo>
                  <a:lnTo>
                    <a:pt x="3692720" y="1257694"/>
                  </a:lnTo>
                  <a:lnTo>
                    <a:pt x="3707749" y="1301071"/>
                  </a:lnTo>
                  <a:lnTo>
                    <a:pt x="3721753" y="1344916"/>
                  </a:lnTo>
                  <a:lnTo>
                    <a:pt x="3734719" y="1389215"/>
                  </a:lnTo>
                  <a:lnTo>
                    <a:pt x="3746633" y="1433954"/>
                  </a:lnTo>
                  <a:lnTo>
                    <a:pt x="3757479" y="1479117"/>
                  </a:lnTo>
                  <a:lnTo>
                    <a:pt x="3767244" y="1524691"/>
                  </a:lnTo>
                  <a:lnTo>
                    <a:pt x="3775914" y="1570662"/>
                  </a:lnTo>
                  <a:lnTo>
                    <a:pt x="3783474" y="1617016"/>
                  </a:lnTo>
                  <a:lnTo>
                    <a:pt x="3789910" y="1663737"/>
                  </a:lnTo>
                  <a:lnTo>
                    <a:pt x="3795208" y="1710812"/>
                  </a:lnTo>
                  <a:lnTo>
                    <a:pt x="3799354" y="1758227"/>
                  </a:lnTo>
                  <a:lnTo>
                    <a:pt x="3802333" y="1805967"/>
                  </a:lnTo>
                  <a:lnTo>
                    <a:pt x="3804130" y="1854018"/>
                  </a:lnTo>
                  <a:lnTo>
                    <a:pt x="3804732" y="1902358"/>
                  </a:lnTo>
                  <a:close/>
                </a:path>
              </a:pathLst>
            </a:custGeom>
            <a:solidFill>
              <a:srgbClr val="1736B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2" name="Google Shape;372;p22"/>
            <p:cNvSpPr/>
            <p:nvPr/>
          </p:nvSpPr>
          <p:spPr>
            <a:xfrm>
              <a:off x="1041402" y="3714487"/>
              <a:ext cx="1899920" cy="380365"/>
            </a:xfrm>
            <a:custGeom>
              <a:avLst/>
              <a:gdLst/>
              <a:ahLst/>
              <a:cxnLst/>
              <a:rect l="l" t="t" r="r" b="b"/>
              <a:pathLst>
                <a:path w="1899920" h="380364" extrusionOk="0">
                  <a:moveTo>
                    <a:pt x="1721053" y="379788"/>
                  </a:moveTo>
                  <a:lnTo>
                    <a:pt x="40259" y="328270"/>
                  </a:lnTo>
                  <a:lnTo>
                    <a:pt x="1857" y="302246"/>
                  </a:lnTo>
                  <a:lnTo>
                    <a:pt x="0" y="292572"/>
                  </a:lnTo>
                  <a:lnTo>
                    <a:pt x="686" y="282745"/>
                  </a:lnTo>
                  <a:lnTo>
                    <a:pt x="35697" y="252312"/>
                  </a:lnTo>
                  <a:lnTo>
                    <a:pt x="1698244" y="0"/>
                  </a:lnTo>
                  <a:lnTo>
                    <a:pt x="1748186" y="3597"/>
                  </a:lnTo>
                  <a:lnTo>
                    <a:pt x="1794719" y="19738"/>
                  </a:lnTo>
                  <a:lnTo>
                    <a:pt x="1835554" y="47277"/>
                  </a:lnTo>
                  <a:lnTo>
                    <a:pt x="1868400" y="85070"/>
                  </a:lnTo>
                  <a:lnTo>
                    <a:pt x="1890255" y="130119"/>
                  </a:lnTo>
                  <a:lnTo>
                    <a:pt x="1899543" y="178489"/>
                  </a:lnTo>
                  <a:lnTo>
                    <a:pt x="1896111" y="227623"/>
                  </a:lnTo>
                  <a:lnTo>
                    <a:pt x="1879804" y="274964"/>
                  </a:lnTo>
                  <a:lnTo>
                    <a:pt x="1851718" y="316416"/>
                  </a:lnTo>
                  <a:lnTo>
                    <a:pt x="1814473" y="348645"/>
                  </a:lnTo>
                  <a:lnTo>
                    <a:pt x="1770205" y="370239"/>
                  </a:lnTo>
                  <a:lnTo>
                    <a:pt x="1721053" y="379788"/>
                  </a:lnTo>
                  <a:close/>
                </a:path>
              </a:pathLst>
            </a:custGeom>
            <a:solidFill>
              <a:srgbClr val="86C7E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73" name="Google Shape;373;p22"/>
          <p:cNvSpPr txBox="1"/>
          <p:nvPr/>
        </p:nvSpPr>
        <p:spPr>
          <a:xfrm>
            <a:off x="2228952" y="7854881"/>
            <a:ext cx="1404620" cy="5435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400" b="1">
                <a:solidFill>
                  <a:srgbClr val="BF0000"/>
                </a:solidFill>
                <a:latin typeface="Cambria"/>
                <a:ea typeface="Cambria"/>
                <a:cs typeface="Cambria"/>
                <a:sym typeface="Cambria"/>
              </a:rPr>
              <a:t>550.97</a:t>
            </a:r>
            <a:endParaRPr sz="3400">
              <a:solidFill>
                <a:schemeClr val="dk1"/>
              </a:solidFill>
              <a:latin typeface="Cambria"/>
              <a:ea typeface="Cambria"/>
              <a:cs typeface="Cambria"/>
              <a:sym typeface="Cambria"/>
            </a:endParaRPr>
          </a:p>
        </p:txBody>
      </p:sp>
      <p:grpSp>
        <p:nvGrpSpPr>
          <p:cNvPr id="374" name="Google Shape;374;p22"/>
          <p:cNvGrpSpPr/>
          <p:nvPr/>
        </p:nvGrpSpPr>
        <p:grpSpPr>
          <a:xfrm>
            <a:off x="1028700" y="6992391"/>
            <a:ext cx="3804920" cy="1902460"/>
            <a:chOff x="1028700" y="6992391"/>
            <a:chExt cx="3804920" cy="1902460"/>
          </a:xfrm>
        </p:grpSpPr>
        <p:sp>
          <p:nvSpPr>
            <p:cNvPr id="375" name="Google Shape;375;p22"/>
            <p:cNvSpPr/>
            <p:nvPr/>
          </p:nvSpPr>
          <p:spPr>
            <a:xfrm>
              <a:off x="1028700" y="6992391"/>
              <a:ext cx="3804920" cy="1902460"/>
            </a:xfrm>
            <a:custGeom>
              <a:avLst/>
              <a:gdLst/>
              <a:ahLst/>
              <a:cxnLst/>
              <a:rect l="l" t="t" r="r" b="b"/>
              <a:pathLst>
                <a:path w="3804920" h="1902459" extrusionOk="0">
                  <a:moveTo>
                    <a:pt x="570710" y="1902366"/>
                  </a:moveTo>
                  <a:lnTo>
                    <a:pt x="0" y="1902366"/>
                  </a:lnTo>
                  <a:lnTo>
                    <a:pt x="602" y="1854018"/>
                  </a:lnTo>
                  <a:lnTo>
                    <a:pt x="2400" y="1805967"/>
                  </a:lnTo>
                  <a:lnTo>
                    <a:pt x="5378" y="1758227"/>
                  </a:lnTo>
                  <a:lnTo>
                    <a:pt x="9524" y="1710812"/>
                  </a:lnTo>
                  <a:lnTo>
                    <a:pt x="14822" y="1663737"/>
                  </a:lnTo>
                  <a:lnTo>
                    <a:pt x="21258" y="1617016"/>
                  </a:lnTo>
                  <a:lnTo>
                    <a:pt x="28818" y="1570662"/>
                  </a:lnTo>
                  <a:lnTo>
                    <a:pt x="37488" y="1524692"/>
                  </a:lnTo>
                  <a:lnTo>
                    <a:pt x="47253" y="1479117"/>
                  </a:lnTo>
                  <a:lnTo>
                    <a:pt x="58100" y="1433954"/>
                  </a:lnTo>
                  <a:lnTo>
                    <a:pt x="70013" y="1389215"/>
                  </a:lnTo>
                  <a:lnTo>
                    <a:pt x="82979" y="1344916"/>
                  </a:lnTo>
                  <a:lnTo>
                    <a:pt x="96983" y="1301071"/>
                  </a:lnTo>
                  <a:lnTo>
                    <a:pt x="112012" y="1257694"/>
                  </a:lnTo>
                  <a:lnTo>
                    <a:pt x="128050" y="1214798"/>
                  </a:lnTo>
                  <a:lnTo>
                    <a:pt x="145084" y="1172400"/>
                  </a:lnTo>
                  <a:lnTo>
                    <a:pt x="163173" y="1130352"/>
                  </a:lnTo>
                  <a:lnTo>
                    <a:pt x="182082" y="1089148"/>
                  </a:lnTo>
                  <a:lnTo>
                    <a:pt x="202018" y="1048324"/>
                  </a:lnTo>
                  <a:lnTo>
                    <a:pt x="222892" y="1008054"/>
                  </a:lnTo>
                  <a:lnTo>
                    <a:pt x="244690" y="968351"/>
                  </a:lnTo>
                  <a:lnTo>
                    <a:pt x="267398" y="929231"/>
                  </a:lnTo>
                  <a:lnTo>
                    <a:pt x="291002" y="890706"/>
                  </a:lnTo>
                  <a:lnTo>
                    <a:pt x="315487" y="852792"/>
                  </a:lnTo>
                  <a:lnTo>
                    <a:pt x="340840" y="815503"/>
                  </a:lnTo>
                  <a:lnTo>
                    <a:pt x="367046" y="778853"/>
                  </a:lnTo>
                  <a:lnTo>
                    <a:pt x="394090" y="742856"/>
                  </a:lnTo>
                  <a:lnTo>
                    <a:pt x="421959" y="707527"/>
                  </a:lnTo>
                  <a:lnTo>
                    <a:pt x="450638" y="672880"/>
                  </a:lnTo>
                  <a:lnTo>
                    <a:pt x="480113" y="638929"/>
                  </a:lnTo>
                  <a:lnTo>
                    <a:pt x="510370" y="605688"/>
                  </a:lnTo>
                  <a:lnTo>
                    <a:pt x="541394" y="573172"/>
                  </a:lnTo>
                  <a:lnTo>
                    <a:pt x="573172" y="541394"/>
                  </a:lnTo>
                  <a:lnTo>
                    <a:pt x="605688" y="510370"/>
                  </a:lnTo>
                  <a:lnTo>
                    <a:pt x="638929" y="480114"/>
                  </a:lnTo>
                  <a:lnTo>
                    <a:pt x="672880" y="450638"/>
                  </a:lnTo>
                  <a:lnTo>
                    <a:pt x="707527" y="421959"/>
                  </a:lnTo>
                  <a:lnTo>
                    <a:pt x="742856" y="394090"/>
                  </a:lnTo>
                  <a:lnTo>
                    <a:pt x="778853" y="367046"/>
                  </a:lnTo>
                  <a:lnTo>
                    <a:pt x="815503" y="340840"/>
                  </a:lnTo>
                  <a:lnTo>
                    <a:pt x="852792" y="315487"/>
                  </a:lnTo>
                  <a:lnTo>
                    <a:pt x="890706" y="291002"/>
                  </a:lnTo>
                  <a:lnTo>
                    <a:pt x="929231" y="267398"/>
                  </a:lnTo>
                  <a:lnTo>
                    <a:pt x="968351" y="244690"/>
                  </a:lnTo>
                  <a:lnTo>
                    <a:pt x="1008054" y="222892"/>
                  </a:lnTo>
                  <a:lnTo>
                    <a:pt x="1048324" y="202018"/>
                  </a:lnTo>
                  <a:lnTo>
                    <a:pt x="1089148" y="182082"/>
                  </a:lnTo>
                  <a:lnTo>
                    <a:pt x="1130511" y="163100"/>
                  </a:lnTo>
                  <a:lnTo>
                    <a:pt x="1172400" y="145085"/>
                  </a:lnTo>
                  <a:lnTo>
                    <a:pt x="1214798" y="128050"/>
                  </a:lnTo>
                  <a:lnTo>
                    <a:pt x="1257694" y="112012"/>
                  </a:lnTo>
                  <a:lnTo>
                    <a:pt x="1301071" y="96983"/>
                  </a:lnTo>
                  <a:lnTo>
                    <a:pt x="1344916" y="82979"/>
                  </a:lnTo>
                  <a:lnTo>
                    <a:pt x="1389215" y="70013"/>
                  </a:lnTo>
                  <a:lnTo>
                    <a:pt x="1433954" y="58100"/>
                  </a:lnTo>
                  <a:lnTo>
                    <a:pt x="1479117" y="47253"/>
                  </a:lnTo>
                  <a:lnTo>
                    <a:pt x="1524692" y="37488"/>
                  </a:lnTo>
                  <a:lnTo>
                    <a:pt x="1570663" y="28818"/>
                  </a:lnTo>
                  <a:lnTo>
                    <a:pt x="1617016" y="21258"/>
                  </a:lnTo>
                  <a:lnTo>
                    <a:pt x="1663737" y="14822"/>
                  </a:lnTo>
                  <a:lnTo>
                    <a:pt x="1710812" y="9524"/>
                  </a:lnTo>
                  <a:lnTo>
                    <a:pt x="1758227" y="5378"/>
                  </a:lnTo>
                  <a:lnTo>
                    <a:pt x="1805967" y="2400"/>
                  </a:lnTo>
                  <a:lnTo>
                    <a:pt x="1854018" y="602"/>
                  </a:lnTo>
                  <a:lnTo>
                    <a:pt x="1902366" y="0"/>
                  </a:lnTo>
                  <a:lnTo>
                    <a:pt x="1950714" y="602"/>
                  </a:lnTo>
                  <a:lnTo>
                    <a:pt x="1998765" y="2400"/>
                  </a:lnTo>
                  <a:lnTo>
                    <a:pt x="2046505" y="5378"/>
                  </a:lnTo>
                  <a:lnTo>
                    <a:pt x="2093920" y="9524"/>
                  </a:lnTo>
                  <a:lnTo>
                    <a:pt x="2140995" y="14822"/>
                  </a:lnTo>
                  <a:lnTo>
                    <a:pt x="2187716" y="21258"/>
                  </a:lnTo>
                  <a:lnTo>
                    <a:pt x="2234070" y="28818"/>
                  </a:lnTo>
                  <a:lnTo>
                    <a:pt x="2280040" y="37488"/>
                  </a:lnTo>
                  <a:lnTo>
                    <a:pt x="2325615" y="47253"/>
                  </a:lnTo>
                  <a:lnTo>
                    <a:pt x="2370778" y="58100"/>
                  </a:lnTo>
                  <a:lnTo>
                    <a:pt x="2415517" y="70013"/>
                  </a:lnTo>
                  <a:lnTo>
                    <a:pt x="2459816" y="82979"/>
                  </a:lnTo>
                  <a:lnTo>
                    <a:pt x="2503661" y="96983"/>
                  </a:lnTo>
                  <a:lnTo>
                    <a:pt x="2547038" y="112012"/>
                  </a:lnTo>
                  <a:lnTo>
                    <a:pt x="2589934" y="128050"/>
                  </a:lnTo>
                  <a:lnTo>
                    <a:pt x="2632332" y="145085"/>
                  </a:lnTo>
                  <a:lnTo>
                    <a:pt x="2674221" y="163100"/>
                  </a:lnTo>
                  <a:lnTo>
                    <a:pt x="2715584" y="182082"/>
                  </a:lnTo>
                  <a:lnTo>
                    <a:pt x="2756408" y="202018"/>
                  </a:lnTo>
                  <a:lnTo>
                    <a:pt x="2796678" y="222892"/>
                  </a:lnTo>
                  <a:lnTo>
                    <a:pt x="2836381" y="244690"/>
                  </a:lnTo>
                  <a:lnTo>
                    <a:pt x="2875502" y="267398"/>
                  </a:lnTo>
                  <a:lnTo>
                    <a:pt x="2914026" y="291002"/>
                  </a:lnTo>
                  <a:lnTo>
                    <a:pt x="2951940" y="315487"/>
                  </a:lnTo>
                  <a:lnTo>
                    <a:pt x="2989229" y="340840"/>
                  </a:lnTo>
                  <a:lnTo>
                    <a:pt x="3025879" y="367046"/>
                  </a:lnTo>
                  <a:lnTo>
                    <a:pt x="3061876" y="394090"/>
                  </a:lnTo>
                  <a:lnTo>
                    <a:pt x="3097205" y="421959"/>
                  </a:lnTo>
                  <a:lnTo>
                    <a:pt x="3131852" y="450638"/>
                  </a:lnTo>
                  <a:lnTo>
                    <a:pt x="3165803" y="480114"/>
                  </a:lnTo>
                  <a:lnTo>
                    <a:pt x="3199044" y="510370"/>
                  </a:lnTo>
                  <a:lnTo>
                    <a:pt x="3231560" y="541394"/>
                  </a:lnTo>
                  <a:lnTo>
                    <a:pt x="3260875" y="570709"/>
                  </a:lnTo>
                  <a:lnTo>
                    <a:pt x="1902366" y="570709"/>
                  </a:lnTo>
                  <a:lnTo>
                    <a:pt x="1854602" y="571550"/>
                  </a:lnTo>
                  <a:lnTo>
                    <a:pt x="1807265" y="574053"/>
                  </a:lnTo>
                  <a:lnTo>
                    <a:pt x="1760376" y="578190"/>
                  </a:lnTo>
                  <a:lnTo>
                    <a:pt x="1713968" y="583933"/>
                  </a:lnTo>
                  <a:lnTo>
                    <a:pt x="1668067" y="591254"/>
                  </a:lnTo>
                  <a:lnTo>
                    <a:pt x="1622701" y="600125"/>
                  </a:lnTo>
                  <a:lnTo>
                    <a:pt x="1577900" y="610518"/>
                  </a:lnTo>
                  <a:lnTo>
                    <a:pt x="1533690" y="622403"/>
                  </a:lnTo>
                  <a:lnTo>
                    <a:pt x="1490101" y="635754"/>
                  </a:lnTo>
                  <a:lnTo>
                    <a:pt x="1447159" y="650542"/>
                  </a:lnTo>
                  <a:lnTo>
                    <a:pt x="1404895" y="666739"/>
                  </a:lnTo>
                  <a:lnTo>
                    <a:pt x="1363335" y="684317"/>
                  </a:lnTo>
                  <a:lnTo>
                    <a:pt x="1322508" y="703247"/>
                  </a:lnTo>
                  <a:lnTo>
                    <a:pt x="1282442" y="723502"/>
                  </a:lnTo>
                  <a:lnTo>
                    <a:pt x="1243165" y="745053"/>
                  </a:lnTo>
                  <a:lnTo>
                    <a:pt x="1204706" y="767871"/>
                  </a:lnTo>
                  <a:lnTo>
                    <a:pt x="1167092" y="791930"/>
                  </a:lnTo>
                  <a:lnTo>
                    <a:pt x="1130352" y="817201"/>
                  </a:lnTo>
                  <a:lnTo>
                    <a:pt x="1094514" y="843655"/>
                  </a:lnTo>
                  <a:lnTo>
                    <a:pt x="1059606" y="871264"/>
                  </a:lnTo>
                  <a:lnTo>
                    <a:pt x="1025655" y="900000"/>
                  </a:lnTo>
                  <a:lnTo>
                    <a:pt x="992692" y="929836"/>
                  </a:lnTo>
                  <a:lnTo>
                    <a:pt x="960743" y="960742"/>
                  </a:lnTo>
                  <a:lnTo>
                    <a:pt x="929836" y="992692"/>
                  </a:lnTo>
                  <a:lnTo>
                    <a:pt x="900001" y="1025655"/>
                  </a:lnTo>
                  <a:lnTo>
                    <a:pt x="871264" y="1059605"/>
                  </a:lnTo>
                  <a:lnTo>
                    <a:pt x="843655" y="1094514"/>
                  </a:lnTo>
                  <a:lnTo>
                    <a:pt x="817091" y="1130511"/>
                  </a:lnTo>
                  <a:lnTo>
                    <a:pt x="791930" y="1167092"/>
                  </a:lnTo>
                  <a:lnTo>
                    <a:pt x="767872" y="1204706"/>
                  </a:lnTo>
                  <a:lnTo>
                    <a:pt x="745053" y="1243165"/>
                  </a:lnTo>
                  <a:lnTo>
                    <a:pt x="723502" y="1282442"/>
                  </a:lnTo>
                  <a:lnTo>
                    <a:pt x="703248" y="1322508"/>
                  </a:lnTo>
                  <a:lnTo>
                    <a:pt x="684317" y="1363335"/>
                  </a:lnTo>
                  <a:lnTo>
                    <a:pt x="666740" y="1404895"/>
                  </a:lnTo>
                  <a:lnTo>
                    <a:pt x="650543" y="1447159"/>
                  </a:lnTo>
                  <a:lnTo>
                    <a:pt x="635755" y="1490100"/>
                  </a:lnTo>
                  <a:lnTo>
                    <a:pt x="622404" y="1533690"/>
                  </a:lnTo>
                  <a:lnTo>
                    <a:pt x="610518" y="1577899"/>
                  </a:lnTo>
                  <a:lnTo>
                    <a:pt x="600126" y="1622701"/>
                  </a:lnTo>
                  <a:lnTo>
                    <a:pt x="591255" y="1668067"/>
                  </a:lnTo>
                  <a:lnTo>
                    <a:pt x="583934" y="1713968"/>
                  </a:lnTo>
                  <a:lnTo>
                    <a:pt x="578190" y="1760376"/>
                  </a:lnTo>
                  <a:lnTo>
                    <a:pt x="574053" y="1807264"/>
                  </a:lnTo>
                  <a:lnTo>
                    <a:pt x="571550" y="1854604"/>
                  </a:lnTo>
                  <a:lnTo>
                    <a:pt x="570710" y="1902366"/>
                  </a:lnTo>
                  <a:close/>
                </a:path>
                <a:path w="3804920" h="1902459" extrusionOk="0">
                  <a:moveTo>
                    <a:pt x="3264178" y="574053"/>
                  </a:moveTo>
                  <a:lnTo>
                    <a:pt x="1997466" y="574053"/>
                  </a:lnTo>
                  <a:lnTo>
                    <a:pt x="1950128" y="571550"/>
                  </a:lnTo>
                  <a:lnTo>
                    <a:pt x="1902366" y="570709"/>
                  </a:lnTo>
                  <a:lnTo>
                    <a:pt x="3260875" y="570709"/>
                  </a:lnTo>
                  <a:lnTo>
                    <a:pt x="3263338" y="573172"/>
                  </a:lnTo>
                  <a:lnTo>
                    <a:pt x="3264178" y="574053"/>
                  </a:lnTo>
                  <a:close/>
                </a:path>
                <a:path w="3804920" h="1902459" extrusionOk="0">
                  <a:moveTo>
                    <a:pt x="3804732" y="1902366"/>
                  </a:moveTo>
                  <a:lnTo>
                    <a:pt x="3234022" y="1902366"/>
                  </a:lnTo>
                  <a:lnTo>
                    <a:pt x="3233182" y="1854604"/>
                  </a:lnTo>
                  <a:lnTo>
                    <a:pt x="3230679" y="1807264"/>
                  </a:lnTo>
                  <a:lnTo>
                    <a:pt x="3226542" y="1760376"/>
                  </a:lnTo>
                  <a:lnTo>
                    <a:pt x="3220798" y="1713968"/>
                  </a:lnTo>
                  <a:lnTo>
                    <a:pt x="3213477" y="1668067"/>
                  </a:lnTo>
                  <a:lnTo>
                    <a:pt x="3204606" y="1622701"/>
                  </a:lnTo>
                  <a:lnTo>
                    <a:pt x="3194214" y="1577899"/>
                  </a:lnTo>
                  <a:lnTo>
                    <a:pt x="3182328" y="1533690"/>
                  </a:lnTo>
                  <a:lnTo>
                    <a:pt x="3168977" y="1490100"/>
                  </a:lnTo>
                  <a:lnTo>
                    <a:pt x="3154189" y="1447159"/>
                  </a:lnTo>
                  <a:lnTo>
                    <a:pt x="3137992" y="1404895"/>
                  </a:lnTo>
                  <a:lnTo>
                    <a:pt x="3120415" y="1363335"/>
                  </a:lnTo>
                  <a:lnTo>
                    <a:pt x="3101484" y="1322508"/>
                  </a:lnTo>
                  <a:lnTo>
                    <a:pt x="3081230" y="1282442"/>
                  </a:lnTo>
                  <a:lnTo>
                    <a:pt x="3059679" y="1243165"/>
                  </a:lnTo>
                  <a:lnTo>
                    <a:pt x="3036860" y="1204706"/>
                  </a:lnTo>
                  <a:lnTo>
                    <a:pt x="3012802" y="1167092"/>
                  </a:lnTo>
                  <a:lnTo>
                    <a:pt x="2987523" y="1130352"/>
                  </a:lnTo>
                  <a:lnTo>
                    <a:pt x="2961077" y="1094514"/>
                  </a:lnTo>
                  <a:lnTo>
                    <a:pt x="2933468" y="1059605"/>
                  </a:lnTo>
                  <a:lnTo>
                    <a:pt x="2904731" y="1025655"/>
                  </a:lnTo>
                  <a:lnTo>
                    <a:pt x="2874896" y="992692"/>
                  </a:lnTo>
                  <a:lnTo>
                    <a:pt x="2843989" y="960742"/>
                  </a:lnTo>
                  <a:lnTo>
                    <a:pt x="2812040" y="929836"/>
                  </a:lnTo>
                  <a:lnTo>
                    <a:pt x="2779077" y="900000"/>
                  </a:lnTo>
                  <a:lnTo>
                    <a:pt x="2745126" y="871264"/>
                  </a:lnTo>
                  <a:lnTo>
                    <a:pt x="2710218" y="843655"/>
                  </a:lnTo>
                  <a:lnTo>
                    <a:pt x="2674380" y="817201"/>
                  </a:lnTo>
                  <a:lnTo>
                    <a:pt x="2637640" y="791930"/>
                  </a:lnTo>
                  <a:lnTo>
                    <a:pt x="2600026" y="767871"/>
                  </a:lnTo>
                  <a:lnTo>
                    <a:pt x="2561567" y="745053"/>
                  </a:lnTo>
                  <a:lnTo>
                    <a:pt x="2522290" y="723502"/>
                  </a:lnTo>
                  <a:lnTo>
                    <a:pt x="2482224" y="703247"/>
                  </a:lnTo>
                  <a:lnTo>
                    <a:pt x="2441397" y="684317"/>
                  </a:lnTo>
                  <a:lnTo>
                    <a:pt x="2399837" y="666739"/>
                  </a:lnTo>
                  <a:lnTo>
                    <a:pt x="2357573" y="650542"/>
                  </a:lnTo>
                  <a:lnTo>
                    <a:pt x="2314632" y="635754"/>
                  </a:lnTo>
                  <a:lnTo>
                    <a:pt x="2271042" y="622403"/>
                  </a:lnTo>
                  <a:lnTo>
                    <a:pt x="2226832" y="610518"/>
                  </a:lnTo>
                  <a:lnTo>
                    <a:pt x="2182031" y="600125"/>
                  </a:lnTo>
                  <a:lnTo>
                    <a:pt x="2136665" y="591254"/>
                  </a:lnTo>
                  <a:lnTo>
                    <a:pt x="2090764" y="583933"/>
                  </a:lnTo>
                  <a:lnTo>
                    <a:pt x="2044356" y="578190"/>
                  </a:lnTo>
                  <a:lnTo>
                    <a:pt x="1997466" y="574053"/>
                  </a:lnTo>
                  <a:lnTo>
                    <a:pt x="3264178" y="574053"/>
                  </a:lnTo>
                  <a:lnTo>
                    <a:pt x="3294362" y="605688"/>
                  </a:lnTo>
                  <a:lnTo>
                    <a:pt x="3324619" y="638929"/>
                  </a:lnTo>
                  <a:lnTo>
                    <a:pt x="3354094" y="672880"/>
                  </a:lnTo>
                  <a:lnTo>
                    <a:pt x="3382773" y="707527"/>
                  </a:lnTo>
                  <a:lnTo>
                    <a:pt x="3410642" y="742856"/>
                  </a:lnTo>
                  <a:lnTo>
                    <a:pt x="3437686" y="778853"/>
                  </a:lnTo>
                  <a:lnTo>
                    <a:pt x="3463892" y="815503"/>
                  </a:lnTo>
                  <a:lnTo>
                    <a:pt x="3489245" y="852792"/>
                  </a:lnTo>
                  <a:lnTo>
                    <a:pt x="3513730" y="890706"/>
                  </a:lnTo>
                  <a:lnTo>
                    <a:pt x="3537334" y="929231"/>
                  </a:lnTo>
                  <a:lnTo>
                    <a:pt x="3560042" y="968351"/>
                  </a:lnTo>
                  <a:lnTo>
                    <a:pt x="3581840" y="1008054"/>
                  </a:lnTo>
                  <a:lnTo>
                    <a:pt x="3602714" y="1048324"/>
                  </a:lnTo>
                  <a:lnTo>
                    <a:pt x="3622650" y="1089148"/>
                  </a:lnTo>
                  <a:lnTo>
                    <a:pt x="3641628" y="1130511"/>
                  </a:lnTo>
                  <a:lnTo>
                    <a:pt x="3659648" y="1172400"/>
                  </a:lnTo>
                  <a:lnTo>
                    <a:pt x="3676682" y="1214798"/>
                  </a:lnTo>
                  <a:lnTo>
                    <a:pt x="3692720" y="1257694"/>
                  </a:lnTo>
                  <a:lnTo>
                    <a:pt x="3707749" y="1301071"/>
                  </a:lnTo>
                  <a:lnTo>
                    <a:pt x="3721753" y="1344916"/>
                  </a:lnTo>
                  <a:lnTo>
                    <a:pt x="3734719" y="1389215"/>
                  </a:lnTo>
                  <a:lnTo>
                    <a:pt x="3746632" y="1433954"/>
                  </a:lnTo>
                  <a:lnTo>
                    <a:pt x="3757479" y="1479117"/>
                  </a:lnTo>
                  <a:lnTo>
                    <a:pt x="3767244" y="1524692"/>
                  </a:lnTo>
                  <a:lnTo>
                    <a:pt x="3775914" y="1570662"/>
                  </a:lnTo>
                  <a:lnTo>
                    <a:pt x="3783474" y="1617016"/>
                  </a:lnTo>
                  <a:lnTo>
                    <a:pt x="3789910" y="1663737"/>
                  </a:lnTo>
                  <a:lnTo>
                    <a:pt x="3795208" y="1710812"/>
                  </a:lnTo>
                  <a:lnTo>
                    <a:pt x="3799354" y="1758227"/>
                  </a:lnTo>
                  <a:lnTo>
                    <a:pt x="3802332" y="1805967"/>
                  </a:lnTo>
                  <a:lnTo>
                    <a:pt x="3804130" y="1854018"/>
                  </a:lnTo>
                  <a:lnTo>
                    <a:pt x="3804732" y="1902366"/>
                  </a:lnTo>
                  <a:close/>
                </a:path>
              </a:pathLst>
            </a:custGeom>
            <a:solidFill>
              <a:srgbClr val="1736B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 name="Google Shape;376;p22"/>
            <p:cNvSpPr/>
            <p:nvPr/>
          </p:nvSpPr>
          <p:spPr>
            <a:xfrm>
              <a:off x="2741611" y="8515066"/>
              <a:ext cx="1901189" cy="379730"/>
            </a:xfrm>
            <a:custGeom>
              <a:avLst/>
              <a:gdLst/>
              <a:ahLst/>
              <a:cxnLst/>
              <a:rect l="l" t="t" r="r" b="b"/>
              <a:pathLst>
                <a:path w="1901189" h="379729" extrusionOk="0">
                  <a:moveTo>
                    <a:pt x="1859659" y="379535"/>
                  </a:moveTo>
                  <a:lnTo>
                    <a:pt x="172227" y="378910"/>
                  </a:lnTo>
                  <a:lnTo>
                    <a:pt x="123391" y="367857"/>
                  </a:lnTo>
                  <a:lnTo>
                    <a:pt x="79807" y="344914"/>
                  </a:lnTo>
                  <a:lnTo>
                    <a:pt x="43569" y="311557"/>
                  </a:lnTo>
                  <a:lnTo>
                    <a:pt x="16768" y="269263"/>
                  </a:lnTo>
                  <a:lnTo>
                    <a:pt x="1922" y="221443"/>
                  </a:lnTo>
                  <a:lnTo>
                    <a:pt x="0" y="172227"/>
                  </a:lnTo>
                  <a:lnTo>
                    <a:pt x="10768" y="124165"/>
                  </a:lnTo>
                  <a:lnTo>
                    <a:pt x="33996" y="79808"/>
                  </a:lnTo>
                  <a:lnTo>
                    <a:pt x="67986" y="43041"/>
                  </a:lnTo>
                  <a:lnTo>
                    <a:pt x="109647" y="16768"/>
                  </a:lnTo>
                  <a:lnTo>
                    <a:pt x="156654" y="2063"/>
                  </a:lnTo>
                  <a:lnTo>
                    <a:pt x="206682" y="0"/>
                  </a:lnTo>
                  <a:lnTo>
                    <a:pt x="1866550" y="303753"/>
                  </a:lnTo>
                  <a:lnTo>
                    <a:pt x="1900611" y="335246"/>
                  </a:lnTo>
                  <a:lnTo>
                    <a:pt x="1900996" y="345090"/>
                  </a:lnTo>
                  <a:lnTo>
                    <a:pt x="1898842" y="354702"/>
                  </a:lnTo>
                  <a:lnTo>
                    <a:pt x="1859659" y="379535"/>
                  </a:lnTo>
                  <a:close/>
                </a:path>
              </a:pathLst>
            </a:custGeom>
            <a:solidFill>
              <a:srgbClr val="86C7E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380"/>
        <p:cNvGrpSpPr/>
        <p:nvPr/>
      </p:nvGrpSpPr>
      <p:grpSpPr>
        <a:xfrm>
          <a:off x="0" y="0"/>
          <a:ext cx="0" cy="0"/>
          <a:chOff x="0" y="0"/>
          <a:chExt cx="0" cy="0"/>
        </a:xfrm>
      </p:grpSpPr>
      <p:pic>
        <p:nvPicPr>
          <p:cNvPr id="381" name="Google Shape;381;p23"/>
          <p:cNvPicPr preferRelativeResize="0"/>
          <p:nvPr/>
        </p:nvPicPr>
        <p:blipFill rotWithShape="1">
          <a:blip r:embed="rId3">
            <a:alphaModFix/>
          </a:blip>
          <a:srcRect/>
          <a:stretch/>
        </p:blipFill>
        <p:spPr>
          <a:xfrm>
            <a:off x="0" y="0"/>
            <a:ext cx="18287999" cy="10286999"/>
          </a:xfrm>
          <a:prstGeom prst="rect">
            <a:avLst/>
          </a:prstGeom>
          <a:noFill/>
          <a:ln>
            <a:noFill/>
          </a:ln>
        </p:spPr>
      </p:pic>
      <p:sp>
        <p:nvSpPr>
          <p:cNvPr id="382" name="Google Shape;382;p23"/>
          <p:cNvSpPr/>
          <p:nvPr/>
        </p:nvSpPr>
        <p:spPr>
          <a:xfrm>
            <a:off x="5465775" y="3485184"/>
            <a:ext cx="551180" cy="447675"/>
          </a:xfrm>
          <a:custGeom>
            <a:avLst/>
            <a:gdLst/>
            <a:ahLst/>
            <a:cxnLst/>
            <a:rect l="l" t="t" r="r" b="b"/>
            <a:pathLst>
              <a:path w="551179" h="447675" extrusionOk="0">
                <a:moveTo>
                  <a:pt x="550646" y="213588"/>
                </a:moveTo>
                <a:lnTo>
                  <a:pt x="549617" y="212102"/>
                </a:lnTo>
                <a:lnTo>
                  <a:pt x="548132" y="211366"/>
                </a:lnTo>
                <a:lnTo>
                  <a:pt x="536384" y="205625"/>
                </a:lnTo>
                <a:lnTo>
                  <a:pt x="536384" y="215519"/>
                </a:lnTo>
                <a:lnTo>
                  <a:pt x="125590" y="431939"/>
                </a:lnTo>
                <a:lnTo>
                  <a:pt x="166077" y="360159"/>
                </a:lnTo>
                <a:lnTo>
                  <a:pt x="441121" y="215226"/>
                </a:lnTo>
                <a:lnTo>
                  <a:pt x="163093" y="79133"/>
                </a:lnTo>
                <a:lnTo>
                  <a:pt x="127228" y="15151"/>
                </a:lnTo>
                <a:lnTo>
                  <a:pt x="536384" y="215519"/>
                </a:lnTo>
                <a:lnTo>
                  <a:pt x="536384" y="205625"/>
                </a:lnTo>
                <a:lnTo>
                  <a:pt x="147421" y="15151"/>
                </a:lnTo>
                <a:lnTo>
                  <a:pt x="118300" y="889"/>
                </a:lnTo>
                <a:lnTo>
                  <a:pt x="116522" y="0"/>
                </a:lnTo>
                <a:lnTo>
                  <a:pt x="114439" y="304"/>
                </a:lnTo>
                <a:lnTo>
                  <a:pt x="111760" y="3276"/>
                </a:lnTo>
                <a:lnTo>
                  <a:pt x="111467" y="5346"/>
                </a:lnTo>
                <a:lnTo>
                  <a:pt x="112509" y="7137"/>
                </a:lnTo>
                <a:lnTo>
                  <a:pt x="148958" y="72212"/>
                </a:lnTo>
                <a:lnTo>
                  <a:pt x="2082" y="304"/>
                </a:lnTo>
                <a:lnTo>
                  <a:pt x="127076" y="222948"/>
                </a:lnTo>
                <a:lnTo>
                  <a:pt x="0" y="447675"/>
                </a:lnTo>
                <a:lnTo>
                  <a:pt x="151384" y="367906"/>
                </a:lnTo>
                <a:lnTo>
                  <a:pt x="110274" y="440702"/>
                </a:lnTo>
                <a:lnTo>
                  <a:pt x="109385" y="442480"/>
                </a:lnTo>
                <a:lnTo>
                  <a:pt x="109689" y="444563"/>
                </a:lnTo>
                <a:lnTo>
                  <a:pt x="111023" y="446049"/>
                </a:lnTo>
                <a:lnTo>
                  <a:pt x="111912" y="446938"/>
                </a:lnTo>
                <a:lnTo>
                  <a:pt x="113106" y="447382"/>
                </a:lnTo>
                <a:lnTo>
                  <a:pt x="115036" y="447382"/>
                </a:lnTo>
                <a:lnTo>
                  <a:pt x="115773" y="447230"/>
                </a:lnTo>
                <a:lnTo>
                  <a:pt x="116370" y="446938"/>
                </a:lnTo>
                <a:lnTo>
                  <a:pt x="144830" y="431939"/>
                </a:lnTo>
                <a:lnTo>
                  <a:pt x="548271" y="219240"/>
                </a:lnTo>
                <a:lnTo>
                  <a:pt x="549757" y="218490"/>
                </a:lnTo>
                <a:lnTo>
                  <a:pt x="550646" y="216865"/>
                </a:lnTo>
                <a:lnTo>
                  <a:pt x="550646" y="213588"/>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3" name="Google Shape;383;p23"/>
          <p:cNvSpPr/>
          <p:nvPr/>
        </p:nvSpPr>
        <p:spPr>
          <a:xfrm>
            <a:off x="5251424" y="9034677"/>
            <a:ext cx="551180" cy="447675"/>
          </a:xfrm>
          <a:custGeom>
            <a:avLst/>
            <a:gdLst/>
            <a:ahLst/>
            <a:cxnLst/>
            <a:rect l="l" t="t" r="r" b="b"/>
            <a:pathLst>
              <a:path w="551179" h="447675" extrusionOk="0">
                <a:moveTo>
                  <a:pt x="550659" y="213588"/>
                </a:moveTo>
                <a:lnTo>
                  <a:pt x="549617" y="212102"/>
                </a:lnTo>
                <a:lnTo>
                  <a:pt x="548132" y="211353"/>
                </a:lnTo>
                <a:lnTo>
                  <a:pt x="536384" y="205613"/>
                </a:lnTo>
                <a:lnTo>
                  <a:pt x="536384" y="215519"/>
                </a:lnTo>
                <a:lnTo>
                  <a:pt x="125590" y="431927"/>
                </a:lnTo>
                <a:lnTo>
                  <a:pt x="166077" y="360159"/>
                </a:lnTo>
                <a:lnTo>
                  <a:pt x="441121" y="215214"/>
                </a:lnTo>
                <a:lnTo>
                  <a:pt x="163080" y="79121"/>
                </a:lnTo>
                <a:lnTo>
                  <a:pt x="127228" y="15151"/>
                </a:lnTo>
                <a:lnTo>
                  <a:pt x="536384" y="215519"/>
                </a:lnTo>
                <a:lnTo>
                  <a:pt x="536384" y="205613"/>
                </a:lnTo>
                <a:lnTo>
                  <a:pt x="147421" y="15151"/>
                </a:lnTo>
                <a:lnTo>
                  <a:pt x="118313" y="889"/>
                </a:lnTo>
                <a:lnTo>
                  <a:pt x="116522" y="0"/>
                </a:lnTo>
                <a:lnTo>
                  <a:pt x="114439" y="292"/>
                </a:lnTo>
                <a:lnTo>
                  <a:pt x="111772" y="3263"/>
                </a:lnTo>
                <a:lnTo>
                  <a:pt x="111467" y="5346"/>
                </a:lnTo>
                <a:lnTo>
                  <a:pt x="112509" y="7124"/>
                </a:lnTo>
                <a:lnTo>
                  <a:pt x="148958" y="72199"/>
                </a:lnTo>
                <a:lnTo>
                  <a:pt x="2082" y="292"/>
                </a:lnTo>
                <a:lnTo>
                  <a:pt x="127076" y="222935"/>
                </a:lnTo>
                <a:lnTo>
                  <a:pt x="0" y="447675"/>
                </a:lnTo>
                <a:lnTo>
                  <a:pt x="151396" y="367893"/>
                </a:lnTo>
                <a:lnTo>
                  <a:pt x="110286" y="440690"/>
                </a:lnTo>
                <a:lnTo>
                  <a:pt x="109385" y="442468"/>
                </a:lnTo>
                <a:lnTo>
                  <a:pt x="109689" y="444550"/>
                </a:lnTo>
                <a:lnTo>
                  <a:pt x="111023" y="446036"/>
                </a:lnTo>
                <a:lnTo>
                  <a:pt x="111912" y="446925"/>
                </a:lnTo>
                <a:lnTo>
                  <a:pt x="113106" y="447370"/>
                </a:lnTo>
                <a:lnTo>
                  <a:pt x="115036" y="447370"/>
                </a:lnTo>
                <a:lnTo>
                  <a:pt x="115785" y="447230"/>
                </a:lnTo>
                <a:lnTo>
                  <a:pt x="116370" y="446925"/>
                </a:lnTo>
                <a:lnTo>
                  <a:pt x="144830" y="431927"/>
                </a:lnTo>
                <a:lnTo>
                  <a:pt x="548271" y="219227"/>
                </a:lnTo>
                <a:lnTo>
                  <a:pt x="549757" y="218490"/>
                </a:lnTo>
                <a:lnTo>
                  <a:pt x="550659" y="216852"/>
                </a:lnTo>
                <a:lnTo>
                  <a:pt x="550659" y="213588"/>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4" name="Google Shape;384;p23"/>
          <p:cNvSpPr txBox="1"/>
          <p:nvPr/>
        </p:nvSpPr>
        <p:spPr>
          <a:xfrm>
            <a:off x="5237834" y="7353912"/>
            <a:ext cx="12864465" cy="2139950"/>
          </a:xfrm>
          <a:prstGeom prst="rect">
            <a:avLst/>
          </a:prstGeom>
          <a:noFill/>
          <a:ln>
            <a:noFill/>
          </a:ln>
        </p:spPr>
        <p:txBody>
          <a:bodyPr spcFirstLastPara="1" wrap="square" lIns="0" tIns="12700" rIns="0" bIns="0" anchor="t" anchorCtr="0">
            <a:spAutoFit/>
          </a:bodyPr>
          <a:lstStyle/>
          <a:p>
            <a:pPr marL="12700" marR="5080" lvl="0" indent="0" algn="l" rtl="0">
              <a:lnSpc>
                <a:spcPct val="132100"/>
              </a:lnSpc>
              <a:spcBef>
                <a:spcPts val="0"/>
              </a:spcBef>
              <a:spcAft>
                <a:spcPts val="0"/>
              </a:spcAft>
              <a:buNone/>
            </a:pPr>
            <a:r>
              <a:rPr lang="en-US" sz="3500">
                <a:solidFill>
                  <a:schemeClr val="dk1"/>
                </a:solidFill>
                <a:latin typeface="Cambria"/>
                <a:ea typeface="Cambria"/>
                <a:cs typeface="Cambria"/>
                <a:sym typeface="Cambria"/>
              </a:rPr>
              <a:t>is not adequately compensating	the investors for the downside risk, as  it	produced unexpected negative returns.</a:t>
            </a:r>
            <a:endParaRPr sz="3500">
              <a:solidFill>
                <a:schemeClr val="dk1"/>
              </a:solidFill>
              <a:latin typeface="Cambria"/>
              <a:ea typeface="Cambria"/>
              <a:cs typeface="Cambria"/>
              <a:sym typeface="Cambria"/>
            </a:endParaRPr>
          </a:p>
          <a:p>
            <a:pPr marL="727710" marR="0" lvl="0" indent="0" algn="l" rtl="0">
              <a:lnSpc>
                <a:spcPct val="100000"/>
              </a:lnSpc>
              <a:spcBef>
                <a:spcPts val="1350"/>
              </a:spcBef>
              <a:spcAft>
                <a:spcPts val="0"/>
              </a:spcAft>
              <a:buNone/>
            </a:pPr>
            <a:r>
              <a:rPr lang="en-US" sz="3500">
                <a:solidFill>
                  <a:schemeClr val="dk1"/>
                </a:solidFill>
                <a:latin typeface="Cambria"/>
                <a:ea typeface="Cambria"/>
                <a:cs typeface="Cambria"/>
                <a:sym typeface="Cambria"/>
              </a:rPr>
              <a:t>The portfolio had a bad performance .</a:t>
            </a:r>
            <a:endParaRPr sz="3500">
              <a:solidFill>
                <a:schemeClr val="dk1"/>
              </a:solidFill>
              <a:latin typeface="Cambria"/>
              <a:ea typeface="Cambria"/>
              <a:cs typeface="Cambria"/>
              <a:sym typeface="Cambria"/>
            </a:endParaRPr>
          </a:p>
        </p:txBody>
      </p:sp>
      <p:sp>
        <p:nvSpPr>
          <p:cNvPr id="385" name="Google Shape;385;p23"/>
          <p:cNvSpPr txBox="1">
            <a:spLocks noGrp="1"/>
          </p:cNvSpPr>
          <p:nvPr>
            <p:ph type="title"/>
          </p:nvPr>
        </p:nvSpPr>
        <p:spPr>
          <a:xfrm>
            <a:off x="1478082" y="1503154"/>
            <a:ext cx="2906395" cy="5435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400">
                <a:solidFill>
                  <a:srgbClr val="949CAC"/>
                </a:solidFill>
              </a:rPr>
              <a:t>Jensen’s Alpha</a:t>
            </a:r>
            <a:endParaRPr sz="3400"/>
          </a:p>
        </p:txBody>
      </p:sp>
      <p:sp>
        <p:nvSpPr>
          <p:cNvPr id="386" name="Google Shape;386;p23"/>
          <p:cNvSpPr txBox="1"/>
          <p:nvPr/>
        </p:nvSpPr>
        <p:spPr>
          <a:xfrm>
            <a:off x="1478082" y="6108931"/>
            <a:ext cx="16624300" cy="1270635"/>
          </a:xfrm>
          <a:prstGeom prst="rect">
            <a:avLst/>
          </a:prstGeom>
          <a:noFill/>
          <a:ln>
            <a:noFill/>
          </a:ln>
        </p:spPr>
        <p:txBody>
          <a:bodyPr spcFirstLastPara="1" wrap="square" lIns="0" tIns="107950" rIns="0" bIns="0" anchor="t" anchorCtr="0">
            <a:spAutoFit/>
          </a:bodyPr>
          <a:lstStyle/>
          <a:p>
            <a:pPr marL="12700" marR="0" lvl="0" indent="0" algn="l" rtl="0">
              <a:lnSpc>
                <a:spcPct val="100000"/>
              </a:lnSpc>
              <a:spcBef>
                <a:spcPts val="0"/>
              </a:spcBef>
              <a:spcAft>
                <a:spcPts val="0"/>
              </a:spcAft>
              <a:buNone/>
            </a:pPr>
            <a:r>
              <a:rPr lang="en-US" sz="3400" b="1">
                <a:solidFill>
                  <a:srgbClr val="949CAC"/>
                </a:solidFill>
                <a:latin typeface="Cambria"/>
                <a:ea typeface="Cambria"/>
                <a:cs typeface="Cambria"/>
                <a:sym typeface="Cambria"/>
              </a:rPr>
              <a:t>Sortino Ratio</a:t>
            </a:r>
            <a:endParaRPr sz="3400">
              <a:solidFill>
                <a:schemeClr val="dk1"/>
              </a:solidFill>
              <a:latin typeface="Cambria"/>
              <a:ea typeface="Cambria"/>
              <a:cs typeface="Cambria"/>
              <a:sym typeface="Cambria"/>
            </a:endParaRPr>
          </a:p>
          <a:p>
            <a:pPr marL="3771900" marR="0" lvl="0" indent="0" algn="l" rtl="0">
              <a:lnSpc>
                <a:spcPct val="100000"/>
              </a:lnSpc>
              <a:spcBef>
                <a:spcPts val="770"/>
              </a:spcBef>
              <a:spcAft>
                <a:spcPts val="0"/>
              </a:spcAft>
              <a:buNone/>
            </a:pPr>
            <a:r>
              <a:rPr lang="en-US" sz="3500">
                <a:solidFill>
                  <a:schemeClr val="dk1"/>
                </a:solidFill>
                <a:latin typeface="Cambria"/>
                <a:ea typeface="Cambria"/>
                <a:cs typeface="Cambria"/>
                <a:sym typeface="Cambria"/>
              </a:rPr>
              <a:t>A negative Sortino Ratio of -0.28 indicates that the investment's return</a:t>
            </a:r>
            <a:endParaRPr sz="3500">
              <a:solidFill>
                <a:schemeClr val="dk1"/>
              </a:solidFill>
              <a:latin typeface="Cambria"/>
              <a:ea typeface="Cambria"/>
              <a:cs typeface="Cambria"/>
              <a:sym typeface="Cambria"/>
            </a:endParaRPr>
          </a:p>
        </p:txBody>
      </p:sp>
      <p:sp>
        <p:nvSpPr>
          <p:cNvPr id="387" name="Google Shape;387;p23"/>
          <p:cNvSpPr txBox="1"/>
          <p:nvPr/>
        </p:nvSpPr>
        <p:spPr>
          <a:xfrm>
            <a:off x="5237834" y="1844107"/>
            <a:ext cx="12865100" cy="2844800"/>
          </a:xfrm>
          <a:prstGeom prst="rect">
            <a:avLst/>
          </a:prstGeom>
          <a:noFill/>
          <a:ln>
            <a:noFill/>
          </a:ln>
        </p:spPr>
        <p:txBody>
          <a:bodyPr spcFirstLastPara="1" wrap="square" lIns="0" tIns="12700" rIns="0" bIns="0" anchor="t" anchorCtr="0">
            <a:spAutoFit/>
          </a:bodyPr>
          <a:lstStyle/>
          <a:p>
            <a:pPr marL="12700" marR="5080" lvl="0" indent="0" algn="l" rtl="0">
              <a:lnSpc>
                <a:spcPct val="132100"/>
              </a:lnSpc>
              <a:spcBef>
                <a:spcPts val="0"/>
              </a:spcBef>
              <a:spcAft>
                <a:spcPts val="0"/>
              </a:spcAft>
              <a:buNone/>
            </a:pPr>
            <a:r>
              <a:rPr lang="en-US" sz="3500">
                <a:solidFill>
                  <a:schemeClr val="dk1"/>
                </a:solidFill>
                <a:latin typeface="Cambria"/>
                <a:ea typeface="Cambria"/>
                <a:cs typeface="Cambria"/>
                <a:sym typeface="Cambria"/>
              </a:rPr>
              <a:t>-64% alpha means the portfolio generated returns 64% lower than its  benchmark R(CAPM), suggesting serious underperformance.</a:t>
            </a:r>
            <a:endParaRPr sz="3500">
              <a:solidFill>
                <a:schemeClr val="dk1"/>
              </a:solidFill>
              <a:latin typeface="Cambria"/>
              <a:ea typeface="Cambria"/>
              <a:cs typeface="Cambria"/>
              <a:sym typeface="Cambria"/>
            </a:endParaRPr>
          </a:p>
          <a:p>
            <a:pPr marL="12700" marR="5080" lvl="0" indent="1111885" algn="l" rtl="0">
              <a:lnSpc>
                <a:spcPct val="132100"/>
              </a:lnSpc>
              <a:spcBef>
                <a:spcPts val="0"/>
              </a:spcBef>
              <a:spcAft>
                <a:spcPts val="0"/>
              </a:spcAft>
              <a:buNone/>
            </a:pPr>
            <a:r>
              <a:rPr lang="en-US" sz="3500">
                <a:solidFill>
                  <a:schemeClr val="dk1"/>
                </a:solidFill>
                <a:latin typeface="Cambria"/>
                <a:ea typeface="Cambria"/>
                <a:cs typeface="Cambria"/>
                <a:sym typeface="Cambria"/>
              </a:rPr>
              <a:t>The portfolio underperformed its expected return based on the  CAPM model .</a:t>
            </a:r>
            <a:endParaRPr sz="3500">
              <a:solidFill>
                <a:schemeClr val="dk1"/>
              </a:solidFill>
              <a:latin typeface="Cambria"/>
              <a:ea typeface="Cambria"/>
              <a:cs typeface="Cambria"/>
              <a:sym typeface="Cambria"/>
            </a:endParaRPr>
          </a:p>
        </p:txBody>
      </p:sp>
      <p:sp>
        <p:nvSpPr>
          <p:cNvPr id="388" name="Google Shape;388;p23"/>
          <p:cNvSpPr txBox="1"/>
          <p:nvPr/>
        </p:nvSpPr>
        <p:spPr>
          <a:xfrm>
            <a:off x="2073362" y="3188351"/>
            <a:ext cx="1715135" cy="5435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400" b="1">
                <a:solidFill>
                  <a:srgbClr val="BF0000"/>
                </a:solidFill>
                <a:latin typeface="Cambria"/>
                <a:ea typeface="Cambria"/>
                <a:cs typeface="Cambria"/>
                <a:sym typeface="Cambria"/>
              </a:rPr>
              <a:t>-32.90%</a:t>
            </a:r>
            <a:endParaRPr sz="3400">
              <a:solidFill>
                <a:schemeClr val="dk1"/>
              </a:solidFill>
              <a:latin typeface="Cambria"/>
              <a:ea typeface="Cambria"/>
              <a:cs typeface="Cambria"/>
              <a:sym typeface="Cambria"/>
            </a:endParaRPr>
          </a:p>
        </p:txBody>
      </p:sp>
      <p:grpSp>
        <p:nvGrpSpPr>
          <p:cNvPr id="389" name="Google Shape;389;p23"/>
          <p:cNvGrpSpPr/>
          <p:nvPr/>
        </p:nvGrpSpPr>
        <p:grpSpPr>
          <a:xfrm>
            <a:off x="1028700" y="2426461"/>
            <a:ext cx="3804920" cy="1902600"/>
            <a:chOff x="1028700" y="2426461"/>
            <a:chExt cx="3804920" cy="1902600"/>
          </a:xfrm>
        </p:grpSpPr>
        <p:sp>
          <p:nvSpPr>
            <p:cNvPr id="390" name="Google Shape;390;p23"/>
            <p:cNvSpPr/>
            <p:nvPr/>
          </p:nvSpPr>
          <p:spPr>
            <a:xfrm>
              <a:off x="1028700" y="2426461"/>
              <a:ext cx="3804920" cy="1902460"/>
            </a:xfrm>
            <a:custGeom>
              <a:avLst/>
              <a:gdLst/>
              <a:ahLst/>
              <a:cxnLst/>
              <a:rect l="l" t="t" r="r" b="b"/>
              <a:pathLst>
                <a:path w="3804920" h="1902460" extrusionOk="0">
                  <a:moveTo>
                    <a:pt x="570710" y="1902365"/>
                  </a:moveTo>
                  <a:lnTo>
                    <a:pt x="0" y="1902365"/>
                  </a:lnTo>
                  <a:lnTo>
                    <a:pt x="602" y="1854018"/>
                  </a:lnTo>
                  <a:lnTo>
                    <a:pt x="2400" y="1805967"/>
                  </a:lnTo>
                  <a:lnTo>
                    <a:pt x="5378" y="1758227"/>
                  </a:lnTo>
                  <a:lnTo>
                    <a:pt x="9524" y="1710812"/>
                  </a:lnTo>
                  <a:lnTo>
                    <a:pt x="14822" y="1663737"/>
                  </a:lnTo>
                  <a:lnTo>
                    <a:pt x="21258" y="1617015"/>
                  </a:lnTo>
                  <a:lnTo>
                    <a:pt x="28818" y="1570662"/>
                  </a:lnTo>
                  <a:lnTo>
                    <a:pt x="37488" y="1524691"/>
                  </a:lnTo>
                  <a:lnTo>
                    <a:pt x="47253" y="1479117"/>
                  </a:lnTo>
                  <a:lnTo>
                    <a:pt x="58100" y="1433953"/>
                  </a:lnTo>
                  <a:lnTo>
                    <a:pt x="70013" y="1389215"/>
                  </a:lnTo>
                  <a:lnTo>
                    <a:pt x="82979" y="1344916"/>
                  </a:lnTo>
                  <a:lnTo>
                    <a:pt x="96983" y="1301071"/>
                  </a:lnTo>
                  <a:lnTo>
                    <a:pt x="112012" y="1257693"/>
                  </a:lnTo>
                  <a:lnTo>
                    <a:pt x="128050" y="1214798"/>
                  </a:lnTo>
                  <a:lnTo>
                    <a:pt x="145084" y="1172399"/>
                  </a:lnTo>
                  <a:lnTo>
                    <a:pt x="163173" y="1130352"/>
                  </a:lnTo>
                  <a:lnTo>
                    <a:pt x="182082" y="1089148"/>
                  </a:lnTo>
                  <a:lnTo>
                    <a:pt x="202018" y="1048324"/>
                  </a:lnTo>
                  <a:lnTo>
                    <a:pt x="222892" y="1008054"/>
                  </a:lnTo>
                  <a:lnTo>
                    <a:pt x="244690" y="968351"/>
                  </a:lnTo>
                  <a:lnTo>
                    <a:pt x="267398" y="929230"/>
                  </a:lnTo>
                  <a:lnTo>
                    <a:pt x="291002" y="890706"/>
                  </a:lnTo>
                  <a:lnTo>
                    <a:pt x="315487" y="852792"/>
                  </a:lnTo>
                  <a:lnTo>
                    <a:pt x="340840" y="815503"/>
                  </a:lnTo>
                  <a:lnTo>
                    <a:pt x="367046" y="778853"/>
                  </a:lnTo>
                  <a:lnTo>
                    <a:pt x="394090" y="742856"/>
                  </a:lnTo>
                  <a:lnTo>
                    <a:pt x="421959" y="707527"/>
                  </a:lnTo>
                  <a:lnTo>
                    <a:pt x="450638" y="672880"/>
                  </a:lnTo>
                  <a:lnTo>
                    <a:pt x="480113" y="638928"/>
                  </a:lnTo>
                  <a:lnTo>
                    <a:pt x="510370" y="605688"/>
                  </a:lnTo>
                  <a:lnTo>
                    <a:pt x="541394" y="573171"/>
                  </a:lnTo>
                  <a:lnTo>
                    <a:pt x="573172" y="541394"/>
                  </a:lnTo>
                  <a:lnTo>
                    <a:pt x="605688" y="510370"/>
                  </a:lnTo>
                  <a:lnTo>
                    <a:pt x="638929" y="480113"/>
                  </a:lnTo>
                  <a:lnTo>
                    <a:pt x="672880" y="450638"/>
                  </a:lnTo>
                  <a:lnTo>
                    <a:pt x="707527" y="421959"/>
                  </a:lnTo>
                  <a:lnTo>
                    <a:pt x="742856" y="394090"/>
                  </a:lnTo>
                  <a:lnTo>
                    <a:pt x="778853" y="367046"/>
                  </a:lnTo>
                  <a:lnTo>
                    <a:pt x="815503" y="340840"/>
                  </a:lnTo>
                  <a:lnTo>
                    <a:pt x="852792" y="315487"/>
                  </a:lnTo>
                  <a:lnTo>
                    <a:pt x="890706" y="291002"/>
                  </a:lnTo>
                  <a:lnTo>
                    <a:pt x="929231" y="267398"/>
                  </a:lnTo>
                  <a:lnTo>
                    <a:pt x="968351" y="244689"/>
                  </a:lnTo>
                  <a:lnTo>
                    <a:pt x="1008054" y="222891"/>
                  </a:lnTo>
                  <a:lnTo>
                    <a:pt x="1048324" y="202017"/>
                  </a:lnTo>
                  <a:lnTo>
                    <a:pt x="1089148" y="182082"/>
                  </a:lnTo>
                  <a:lnTo>
                    <a:pt x="1130511" y="163100"/>
                  </a:lnTo>
                  <a:lnTo>
                    <a:pt x="1172400" y="145084"/>
                  </a:lnTo>
                  <a:lnTo>
                    <a:pt x="1214798" y="128050"/>
                  </a:lnTo>
                  <a:lnTo>
                    <a:pt x="1257694" y="112012"/>
                  </a:lnTo>
                  <a:lnTo>
                    <a:pt x="1301071" y="96983"/>
                  </a:lnTo>
                  <a:lnTo>
                    <a:pt x="1344916" y="82979"/>
                  </a:lnTo>
                  <a:lnTo>
                    <a:pt x="1389215" y="70013"/>
                  </a:lnTo>
                  <a:lnTo>
                    <a:pt x="1433954" y="58099"/>
                  </a:lnTo>
                  <a:lnTo>
                    <a:pt x="1479117" y="47253"/>
                  </a:lnTo>
                  <a:lnTo>
                    <a:pt x="1524692" y="37487"/>
                  </a:lnTo>
                  <a:lnTo>
                    <a:pt x="1570663" y="28818"/>
                  </a:lnTo>
                  <a:lnTo>
                    <a:pt x="1617016" y="21257"/>
                  </a:lnTo>
                  <a:lnTo>
                    <a:pt x="1663737" y="14821"/>
                  </a:lnTo>
                  <a:lnTo>
                    <a:pt x="1710812" y="9523"/>
                  </a:lnTo>
                  <a:lnTo>
                    <a:pt x="1758227" y="5378"/>
                  </a:lnTo>
                  <a:lnTo>
                    <a:pt x="1805967" y="2399"/>
                  </a:lnTo>
                  <a:lnTo>
                    <a:pt x="1854018" y="602"/>
                  </a:lnTo>
                  <a:lnTo>
                    <a:pt x="1902339" y="0"/>
                  </a:lnTo>
                  <a:lnTo>
                    <a:pt x="1950714" y="602"/>
                  </a:lnTo>
                  <a:lnTo>
                    <a:pt x="1998765" y="2399"/>
                  </a:lnTo>
                  <a:lnTo>
                    <a:pt x="2046505" y="5378"/>
                  </a:lnTo>
                  <a:lnTo>
                    <a:pt x="2093920" y="9523"/>
                  </a:lnTo>
                  <a:lnTo>
                    <a:pt x="2140995" y="14821"/>
                  </a:lnTo>
                  <a:lnTo>
                    <a:pt x="2187716" y="21257"/>
                  </a:lnTo>
                  <a:lnTo>
                    <a:pt x="2234070" y="28818"/>
                  </a:lnTo>
                  <a:lnTo>
                    <a:pt x="2280040" y="37487"/>
                  </a:lnTo>
                  <a:lnTo>
                    <a:pt x="2325615" y="47253"/>
                  </a:lnTo>
                  <a:lnTo>
                    <a:pt x="2370778" y="58099"/>
                  </a:lnTo>
                  <a:lnTo>
                    <a:pt x="2415517" y="70013"/>
                  </a:lnTo>
                  <a:lnTo>
                    <a:pt x="2459816" y="82979"/>
                  </a:lnTo>
                  <a:lnTo>
                    <a:pt x="2503661" y="96983"/>
                  </a:lnTo>
                  <a:lnTo>
                    <a:pt x="2547038" y="112012"/>
                  </a:lnTo>
                  <a:lnTo>
                    <a:pt x="2589934" y="128050"/>
                  </a:lnTo>
                  <a:lnTo>
                    <a:pt x="2632332" y="145084"/>
                  </a:lnTo>
                  <a:lnTo>
                    <a:pt x="2674221" y="163100"/>
                  </a:lnTo>
                  <a:lnTo>
                    <a:pt x="2715584" y="182082"/>
                  </a:lnTo>
                  <a:lnTo>
                    <a:pt x="2756408" y="202017"/>
                  </a:lnTo>
                  <a:lnTo>
                    <a:pt x="2796678" y="222891"/>
                  </a:lnTo>
                  <a:lnTo>
                    <a:pt x="2836381" y="244689"/>
                  </a:lnTo>
                  <a:lnTo>
                    <a:pt x="2875502" y="267398"/>
                  </a:lnTo>
                  <a:lnTo>
                    <a:pt x="2914026" y="291002"/>
                  </a:lnTo>
                  <a:lnTo>
                    <a:pt x="2951940" y="315487"/>
                  </a:lnTo>
                  <a:lnTo>
                    <a:pt x="2989229" y="340840"/>
                  </a:lnTo>
                  <a:lnTo>
                    <a:pt x="3025879" y="367046"/>
                  </a:lnTo>
                  <a:lnTo>
                    <a:pt x="3061876" y="394090"/>
                  </a:lnTo>
                  <a:lnTo>
                    <a:pt x="3097205" y="421959"/>
                  </a:lnTo>
                  <a:lnTo>
                    <a:pt x="3131852" y="450638"/>
                  </a:lnTo>
                  <a:lnTo>
                    <a:pt x="3165803" y="480113"/>
                  </a:lnTo>
                  <a:lnTo>
                    <a:pt x="3199044" y="510370"/>
                  </a:lnTo>
                  <a:lnTo>
                    <a:pt x="3231560" y="541394"/>
                  </a:lnTo>
                  <a:lnTo>
                    <a:pt x="3260876" y="570709"/>
                  </a:lnTo>
                  <a:lnTo>
                    <a:pt x="1902366" y="570709"/>
                  </a:lnTo>
                  <a:lnTo>
                    <a:pt x="1854604" y="571550"/>
                  </a:lnTo>
                  <a:lnTo>
                    <a:pt x="1807265" y="574053"/>
                  </a:lnTo>
                  <a:lnTo>
                    <a:pt x="1760376" y="578190"/>
                  </a:lnTo>
                  <a:lnTo>
                    <a:pt x="1713968" y="583933"/>
                  </a:lnTo>
                  <a:lnTo>
                    <a:pt x="1668067" y="591254"/>
                  </a:lnTo>
                  <a:lnTo>
                    <a:pt x="1622701" y="600125"/>
                  </a:lnTo>
                  <a:lnTo>
                    <a:pt x="1577900" y="610518"/>
                  </a:lnTo>
                  <a:lnTo>
                    <a:pt x="1533690" y="622403"/>
                  </a:lnTo>
                  <a:lnTo>
                    <a:pt x="1490101" y="635754"/>
                  </a:lnTo>
                  <a:lnTo>
                    <a:pt x="1447159" y="650542"/>
                  </a:lnTo>
                  <a:lnTo>
                    <a:pt x="1404895" y="666739"/>
                  </a:lnTo>
                  <a:lnTo>
                    <a:pt x="1363335" y="684317"/>
                  </a:lnTo>
                  <a:lnTo>
                    <a:pt x="1322508" y="703247"/>
                  </a:lnTo>
                  <a:lnTo>
                    <a:pt x="1282442" y="723502"/>
                  </a:lnTo>
                  <a:lnTo>
                    <a:pt x="1243165" y="745053"/>
                  </a:lnTo>
                  <a:lnTo>
                    <a:pt x="1204706" y="767871"/>
                  </a:lnTo>
                  <a:lnTo>
                    <a:pt x="1167092" y="791930"/>
                  </a:lnTo>
                  <a:lnTo>
                    <a:pt x="1130352" y="817200"/>
                  </a:lnTo>
                  <a:lnTo>
                    <a:pt x="1094514" y="843654"/>
                  </a:lnTo>
                  <a:lnTo>
                    <a:pt x="1059606" y="871264"/>
                  </a:lnTo>
                  <a:lnTo>
                    <a:pt x="1025655" y="900000"/>
                  </a:lnTo>
                  <a:lnTo>
                    <a:pt x="992692" y="929836"/>
                  </a:lnTo>
                  <a:lnTo>
                    <a:pt x="960743" y="960742"/>
                  </a:lnTo>
                  <a:lnTo>
                    <a:pt x="929836" y="992691"/>
                  </a:lnTo>
                  <a:lnTo>
                    <a:pt x="900001" y="1025655"/>
                  </a:lnTo>
                  <a:lnTo>
                    <a:pt x="871264" y="1059605"/>
                  </a:lnTo>
                  <a:lnTo>
                    <a:pt x="843655" y="1094513"/>
                  </a:lnTo>
                  <a:lnTo>
                    <a:pt x="817091" y="1130511"/>
                  </a:lnTo>
                  <a:lnTo>
                    <a:pt x="791930" y="1167092"/>
                  </a:lnTo>
                  <a:lnTo>
                    <a:pt x="767872" y="1204706"/>
                  </a:lnTo>
                  <a:lnTo>
                    <a:pt x="745053" y="1243165"/>
                  </a:lnTo>
                  <a:lnTo>
                    <a:pt x="723502" y="1282442"/>
                  </a:lnTo>
                  <a:lnTo>
                    <a:pt x="703248" y="1322508"/>
                  </a:lnTo>
                  <a:lnTo>
                    <a:pt x="684317" y="1363335"/>
                  </a:lnTo>
                  <a:lnTo>
                    <a:pt x="666740" y="1404895"/>
                  </a:lnTo>
                  <a:lnTo>
                    <a:pt x="650543" y="1447159"/>
                  </a:lnTo>
                  <a:lnTo>
                    <a:pt x="635755" y="1490100"/>
                  </a:lnTo>
                  <a:lnTo>
                    <a:pt x="622404" y="1533689"/>
                  </a:lnTo>
                  <a:lnTo>
                    <a:pt x="610518" y="1577899"/>
                  </a:lnTo>
                  <a:lnTo>
                    <a:pt x="600126" y="1622701"/>
                  </a:lnTo>
                  <a:lnTo>
                    <a:pt x="591255" y="1668066"/>
                  </a:lnTo>
                  <a:lnTo>
                    <a:pt x="583934" y="1713967"/>
                  </a:lnTo>
                  <a:lnTo>
                    <a:pt x="578190" y="1760376"/>
                  </a:lnTo>
                  <a:lnTo>
                    <a:pt x="574053" y="1807264"/>
                  </a:lnTo>
                  <a:lnTo>
                    <a:pt x="571550" y="1854603"/>
                  </a:lnTo>
                  <a:lnTo>
                    <a:pt x="570710" y="1902365"/>
                  </a:lnTo>
                  <a:close/>
                </a:path>
                <a:path w="3804920" h="1902460" extrusionOk="0">
                  <a:moveTo>
                    <a:pt x="3804732" y="1902365"/>
                  </a:moveTo>
                  <a:lnTo>
                    <a:pt x="3234022" y="1902365"/>
                  </a:lnTo>
                  <a:lnTo>
                    <a:pt x="3233182" y="1854603"/>
                  </a:lnTo>
                  <a:lnTo>
                    <a:pt x="3230679" y="1807264"/>
                  </a:lnTo>
                  <a:lnTo>
                    <a:pt x="3226542" y="1760376"/>
                  </a:lnTo>
                  <a:lnTo>
                    <a:pt x="3220798" y="1713967"/>
                  </a:lnTo>
                  <a:lnTo>
                    <a:pt x="3213477" y="1668066"/>
                  </a:lnTo>
                  <a:lnTo>
                    <a:pt x="3204606" y="1622701"/>
                  </a:lnTo>
                  <a:lnTo>
                    <a:pt x="3194214" y="1577899"/>
                  </a:lnTo>
                  <a:lnTo>
                    <a:pt x="3182328" y="1533689"/>
                  </a:lnTo>
                  <a:lnTo>
                    <a:pt x="3168977" y="1490100"/>
                  </a:lnTo>
                  <a:lnTo>
                    <a:pt x="3154189" y="1447159"/>
                  </a:lnTo>
                  <a:lnTo>
                    <a:pt x="3137992" y="1404895"/>
                  </a:lnTo>
                  <a:lnTo>
                    <a:pt x="3120415" y="1363335"/>
                  </a:lnTo>
                  <a:lnTo>
                    <a:pt x="3101484" y="1322508"/>
                  </a:lnTo>
                  <a:lnTo>
                    <a:pt x="3081230" y="1282442"/>
                  </a:lnTo>
                  <a:lnTo>
                    <a:pt x="3059679" y="1243165"/>
                  </a:lnTo>
                  <a:lnTo>
                    <a:pt x="3036860" y="1204706"/>
                  </a:lnTo>
                  <a:lnTo>
                    <a:pt x="3012802" y="1167092"/>
                  </a:lnTo>
                  <a:lnTo>
                    <a:pt x="2987523" y="1130352"/>
                  </a:lnTo>
                  <a:lnTo>
                    <a:pt x="2961077" y="1094513"/>
                  </a:lnTo>
                  <a:lnTo>
                    <a:pt x="2933468" y="1059605"/>
                  </a:lnTo>
                  <a:lnTo>
                    <a:pt x="2904731" y="1025655"/>
                  </a:lnTo>
                  <a:lnTo>
                    <a:pt x="2874896" y="992691"/>
                  </a:lnTo>
                  <a:lnTo>
                    <a:pt x="2843989" y="960742"/>
                  </a:lnTo>
                  <a:lnTo>
                    <a:pt x="2812040" y="929836"/>
                  </a:lnTo>
                  <a:lnTo>
                    <a:pt x="2779077" y="900000"/>
                  </a:lnTo>
                  <a:lnTo>
                    <a:pt x="2745126" y="871264"/>
                  </a:lnTo>
                  <a:lnTo>
                    <a:pt x="2710218" y="843654"/>
                  </a:lnTo>
                  <a:lnTo>
                    <a:pt x="2674380" y="817200"/>
                  </a:lnTo>
                  <a:lnTo>
                    <a:pt x="2637640" y="791930"/>
                  </a:lnTo>
                  <a:lnTo>
                    <a:pt x="2600026" y="767871"/>
                  </a:lnTo>
                  <a:lnTo>
                    <a:pt x="2561567" y="745053"/>
                  </a:lnTo>
                  <a:lnTo>
                    <a:pt x="2522290" y="723502"/>
                  </a:lnTo>
                  <a:lnTo>
                    <a:pt x="2482224" y="703247"/>
                  </a:lnTo>
                  <a:lnTo>
                    <a:pt x="2441397" y="684317"/>
                  </a:lnTo>
                  <a:lnTo>
                    <a:pt x="2399837" y="666739"/>
                  </a:lnTo>
                  <a:lnTo>
                    <a:pt x="2357573" y="650542"/>
                  </a:lnTo>
                  <a:lnTo>
                    <a:pt x="2314632" y="635754"/>
                  </a:lnTo>
                  <a:lnTo>
                    <a:pt x="2271042" y="622403"/>
                  </a:lnTo>
                  <a:lnTo>
                    <a:pt x="2226832" y="610518"/>
                  </a:lnTo>
                  <a:lnTo>
                    <a:pt x="2182031" y="600125"/>
                  </a:lnTo>
                  <a:lnTo>
                    <a:pt x="2136665" y="591254"/>
                  </a:lnTo>
                  <a:lnTo>
                    <a:pt x="2090764" y="583933"/>
                  </a:lnTo>
                  <a:lnTo>
                    <a:pt x="2044356" y="578190"/>
                  </a:lnTo>
                  <a:lnTo>
                    <a:pt x="1997467" y="574053"/>
                  </a:lnTo>
                  <a:lnTo>
                    <a:pt x="1950128" y="571550"/>
                  </a:lnTo>
                  <a:lnTo>
                    <a:pt x="1902366" y="570709"/>
                  </a:lnTo>
                  <a:lnTo>
                    <a:pt x="3260876" y="570709"/>
                  </a:lnTo>
                  <a:lnTo>
                    <a:pt x="3294362" y="605688"/>
                  </a:lnTo>
                  <a:lnTo>
                    <a:pt x="3324619" y="638928"/>
                  </a:lnTo>
                  <a:lnTo>
                    <a:pt x="3354094" y="672880"/>
                  </a:lnTo>
                  <a:lnTo>
                    <a:pt x="3382773" y="707527"/>
                  </a:lnTo>
                  <a:lnTo>
                    <a:pt x="3410642" y="742856"/>
                  </a:lnTo>
                  <a:lnTo>
                    <a:pt x="3437686" y="778853"/>
                  </a:lnTo>
                  <a:lnTo>
                    <a:pt x="3463892" y="815503"/>
                  </a:lnTo>
                  <a:lnTo>
                    <a:pt x="3489245" y="852792"/>
                  </a:lnTo>
                  <a:lnTo>
                    <a:pt x="3513730" y="890706"/>
                  </a:lnTo>
                  <a:lnTo>
                    <a:pt x="3537334" y="929230"/>
                  </a:lnTo>
                  <a:lnTo>
                    <a:pt x="3560042" y="968351"/>
                  </a:lnTo>
                  <a:lnTo>
                    <a:pt x="3581840" y="1008054"/>
                  </a:lnTo>
                  <a:lnTo>
                    <a:pt x="3602714" y="1048324"/>
                  </a:lnTo>
                  <a:lnTo>
                    <a:pt x="3622650" y="1089148"/>
                  </a:lnTo>
                  <a:lnTo>
                    <a:pt x="3641628" y="1130511"/>
                  </a:lnTo>
                  <a:lnTo>
                    <a:pt x="3659648" y="1172399"/>
                  </a:lnTo>
                  <a:lnTo>
                    <a:pt x="3676682" y="1214798"/>
                  </a:lnTo>
                  <a:lnTo>
                    <a:pt x="3692720" y="1257693"/>
                  </a:lnTo>
                  <a:lnTo>
                    <a:pt x="3707749" y="1301071"/>
                  </a:lnTo>
                  <a:lnTo>
                    <a:pt x="3721753" y="1344916"/>
                  </a:lnTo>
                  <a:lnTo>
                    <a:pt x="3734719" y="1389215"/>
                  </a:lnTo>
                  <a:lnTo>
                    <a:pt x="3746632" y="1433953"/>
                  </a:lnTo>
                  <a:lnTo>
                    <a:pt x="3757479" y="1479117"/>
                  </a:lnTo>
                  <a:lnTo>
                    <a:pt x="3767244" y="1524691"/>
                  </a:lnTo>
                  <a:lnTo>
                    <a:pt x="3775914" y="1570662"/>
                  </a:lnTo>
                  <a:lnTo>
                    <a:pt x="3783474" y="1617015"/>
                  </a:lnTo>
                  <a:lnTo>
                    <a:pt x="3789910" y="1663737"/>
                  </a:lnTo>
                  <a:lnTo>
                    <a:pt x="3795208" y="1710812"/>
                  </a:lnTo>
                  <a:lnTo>
                    <a:pt x="3799354" y="1758227"/>
                  </a:lnTo>
                  <a:lnTo>
                    <a:pt x="3802332" y="1805967"/>
                  </a:lnTo>
                  <a:lnTo>
                    <a:pt x="3804130" y="1854018"/>
                  </a:lnTo>
                  <a:lnTo>
                    <a:pt x="3804732" y="1902365"/>
                  </a:lnTo>
                  <a:close/>
                </a:path>
              </a:pathLst>
            </a:custGeom>
            <a:solidFill>
              <a:srgbClr val="1736B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1" name="Google Shape;391;p23"/>
            <p:cNvSpPr/>
            <p:nvPr/>
          </p:nvSpPr>
          <p:spPr>
            <a:xfrm>
              <a:off x="1221417" y="3948696"/>
              <a:ext cx="1899920" cy="380365"/>
            </a:xfrm>
            <a:custGeom>
              <a:avLst/>
              <a:gdLst/>
              <a:ahLst/>
              <a:cxnLst/>
              <a:rect l="l" t="t" r="r" b="b"/>
              <a:pathLst>
                <a:path w="1899920" h="380364" extrusionOk="0">
                  <a:moveTo>
                    <a:pt x="1721053" y="379788"/>
                  </a:moveTo>
                  <a:lnTo>
                    <a:pt x="40259" y="328270"/>
                  </a:lnTo>
                  <a:lnTo>
                    <a:pt x="1857" y="302246"/>
                  </a:lnTo>
                  <a:lnTo>
                    <a:pt x="0" y="292572"/>
                  </a:lnTo>
                  <a:lnTo>
                    <a:pt x="686" y="282745"/>
                  </a:lnTo>
                  <a:lnTo>
                    <a:pt x="35698" y="252312"/>
                  </a:lnTo>
                  <a:lnTo>
                    <a:pt x="1698244" y="0"/>
                  </a:lnTo>
                  <a:lnTo>
                    <a:pt x="1748186" y="3597"/>
                  </a:lnTo>
                  <a:lnTo>
                    <a:pt x="1794719" y="19738"/>
                  </a:lnTo>
                  <a:lnTo>
                    <a:pt x="1835554" y="47277"/>
                  </a:lnTo>
                  <a:lnTo>
                    <a:pt x="1868400" y="85070"/>
                  </a:lnTo>
                  <a:lnTo>
                    <a:pt x="1890255" y="130119"/>
                  </a:lnTo>
                  <a:lnTo>
                    <a:pt x="1899543" y="178489"/>
                  </a:lnTo>
                  <a:lnTo>
                    <a:pt x="1896111" y="227623"/>
                  </a:lnTo>
                  <a:lnTo>
                    <a:pt x="1879804" y="274964"/>
                  </a:lnTo>
                  <a:lnTo>
                    <a:pt x="1851718" y="316416"/>
                  </a:lnTo>
                  <a:lnTo>
                    <a:pt x="1814473" y="348645"/>
                  </a:lnTo>
                  <a:lnTo>
                    <a:pt x="1770205" y="370239"/>
                  </a:lnTo>
                  <a:lnTo>
                    <a:pt x="1721053" y="379788"/>
                  </a:lnTo>
                  <a:close/>
                </a:path>
              </a:pathLst>
            </a:custGeom>
            <a:solidFill>
              <a:srgbClr val="86C7E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92" name="Google Shape;392;p23"/>
          <p:cNvSpPr txBox="1"/>
          <p:nvPr/>
        </p:nvSpPr>
        <p:spPr>
          <a:xfrm>
            <a:off x="2411861" y="7889593"/>
            <a:ext cx="1038225" cy="5435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400" b="1">
                <a:solidFill>
                  <a:srgbClr val="BF0000"/>
                </a:solidFill>
                <a:latin typeface="Cambria"/>
                <a:ea typeface="Cambria"/>
                <a:cs typeface="Cambria"/>
                <a:sym typeface="Cambria"/>
              </a:rPr>
              <a:t>-0.28</a:t>
            </a:r>
            <a:endParaRPr sz="3400">
              <a:solidFill>
                <a:schemeClr val="dk1"/>
              </a:solidFill>
              <a:latin typeface="Cambria"/>
              <a:ea typeface="Cambria"/>
              <a:cs typeface="Cambria"/>
              <a:sym typeface="Cambria"/>
            </a:endParaRPr>
          </a:p>
        </p:txBody>
      </p:sp>
      <p:grpSp>
        <p:nvGrpSpPr>
          <p:cNvPr id="393" name="Google Shape;393;p23"/>
          <p:cNvGrpSpPr/>
          <p:nvPr/>
        </p:nvGrpSpPr>
        <p:grpSpPr>
          <a:xfrm>
            <a:off x="1028700" y="7132298"/>
            <a:ext cx="3804920" cy="1902601"/>
            <a:chOff x="1028700" y="7132298"/>
            <a:chExt cx="3804920" cy="1902601"/>
          </a:xfrm>
        </p:grpSpPr>
        <p:sp>
          <p:nvSpPr>
            <p:cNvPr id="394" name="Google Shape;394;p23"/>
            <p:cNvSpPr/>
            <p:nvPr/>
          </p:nvSpPr>
          <p:spPr>
            <a:xfrm>
              <a:off x="1028700" y="7132298"/>
              <a:ext cx="3804920" cy="1902460"/>
            </a:xfrm>
            <a:custGeom>
              <a:avLst/>
              <a:gdLst/>
              <a:ahLst/>
              <a:cxnLst/>
              <a:rect l="l" t="t" r="r" b="b"/>
              <a:pathLst>
                <a:path w="3804920" h="1902459" extrusionOk="0">
                  <a:moveTo>
                    <a:pt x="570710" y="1902366"/>
                  </a:moveTo>
                  <a:lnTo>
                    <a:pt x="0" y="1902366"/>
                  </a:lnTo>
                  <a:lnTo>
                    <a:pt x="602" y="1854018"/>
                  </a:lnTo>
                  <a:lnTo>
                    <a:pt x="2400" y="1805967"/>
                  </a:lnTo>
                  <a:lnTo>
                    <a:pt x="5378" y="1758227"/>
                  </a:lnTo>
                  <a:lnTo>
                    <a:pt x="9524" y="1710812"/>
                  </a:lnTo>
                  <a:lnTo>
                    <a:pt x="14822" y="1663737"/>
                  </a:lnTo>
                  <a:lnTo>
                    <a:pt x="21258" y="1617016"/>
                  </a:lnTo>
                  <a:lnTo>
                    <a:pt x="28818" y="1570662"/>
                  </a:lnTo>
                  <a:lnTo>
                    <a:pt x="37488" y="1524691"/>
                  </a:lnTo>
                  <a:lnTo>
                    <a:pt x="47253" y="1479117"/>
                  </a:lnTo>
                  <a:lnTo>
                    <a:pt x="58100" y="1433954"/>
                  </a:lnTo>
                  <a:lnTo>
                    <a:pt x="70013" y="1389215"/>
                  </a:lnTo>
                  <a:lnTo>
                    <a:pt x="82979" y="1344916"/>
                  </a:lnTo>
                  <a:lnTo>
                    <a:pt x="96983" y="1301071"/>
                  </a:lnTo>
                  <a:lnTo>
                    <a:pt x="112012" y="1257694"/>
                  </a:lnTo>
                  <a:lnTo>
                    <a:pt x="128050" y="1214798"/>
                  </a:lnTo>
                  <a:lnTo>
                    <a:pt x="145084" y="1172400"/>
                  </a:lnTo>
                  <a:lnTo>
                    <a:pt x="163173" y="1130352"/>
                  </a:lnTo>
                  <a:lnTo>
                    <a:pt x="182082" y="1089148"/>
                  </a:lnTo>
                  <a:lnTo>
                    <a:pt x="202018" y="1048324"/>
                  </a:lnTo>
                  <a:lnTo>
                    <a:pt x="222892" y="1008054"/>
                  </a:lnTo>
                  <a:lnTo>
                    <a:pt x="244690" y="968351"/>
                  </a:lnTo>
                  <a:lnTo>
                    <a:pt x="267398" y="929231"/>
                  </a:lnTo>
                  <a:lnTo>
                    <a:pt x="291002" y="890706"/>
                  </a:lnTo>
                  <a:lnTo>
                    <a:pt x="315487" y="852792"/>
                  </a:lnTo>
                  <a:lnTo>
                    <a:pt x="340840" y="815503"/>
                  </a:lnTo>
                  <a:lnTo>
                    <a:pt x="367046" y="778853"/>
                  </a:lnTo>
                  <a:lnTo>
                    <a:pt x="394090" y="742856"/>
                  </a:lnTo>
                  <a:lnTo>
                    <a:pt x="421959" y="707527"/>
                  </a:lnTo>
                  <a:lnTo>
                    <a:pt x="450638" y="672880"/>
                  </a:lnTo>
                  <a:lnTo>
                    <a:pt x="480113" y="638929"/>
                  </a:lnTo>
                  <a:lnTo>
                    <a:pt x="510370" y="605688"/>
                  </a:lnTo>
                  <a:lnTo>
                    <a:pt x="541394" y="573172"/>
                  </a:lnTo>
                  <a:lnTo>
                    <a:pt x="573172" y="541394"/>
                  </a:lnTo>
                  <a:lnTo>
                    <a:pt x="605688" y="510370"/>
                  </a:lnTo>
                  <a:lnTo>
                    <a:pt x="638929" y="480113"/>
                  </a:lnTo>
                  <a:lnTo>
                    <a:pt x="672880" y="450638"/>
                  </a:lnTo>
                  <a:lnTo>
                    <a:pt x="707527" y="421959"/>
                  </a:lnTo>
                  <a:lnTo>
                    <a:pt x="742856" y="394090"/>
                  </a:lnTo>
                  <a:lnTo>
                    <a:pt x="778853" y="367046"/>
                  </a:lnTo>
                  <a:lnTo>
                    <a:pt x="815503" y="340840"/>
                  </a:lnTo>
                  <a:lnTo>
                    <a:pt x="852792" y="315487"/>
                  </a:lnTo>
                  <a:lnTo>
                    <a:pt x="890706" y="291002"/>
                  </a:lnTo>
                  <a:lnTo>
                    <a:pt x="929231" y="267398"/>
                  </a:lnTo>
                  <a:lnTo>
                    <a:pt x="968351" y="244690"/>
                  </a:lnTo>
                  <a:lnTo>
                    <a:pt x="1008054" y="222892"/>
                  </a:lnTo>
                  <a:lnTo>
                    <a:pt x="1048324" y="202018"/>
                  </a:lnTo>
                  <a:lnTo>
                    <a:pt x="1089148" y="182082"/>
                  </a:lnTo>
                  <a:lnTo>
                    <a:pt x="1130511" y="163100"/>
                  </a:lnTo>
                  <a:lnTo>
                    <a:pt x="1172400" y="145084"/>
                  </a:lnTo>
                  <a:lnTo>
                    <a:pt x="1214798" y="128050"/>
                  </a:lnTo>
                  <a:lnTo>
                    <a:pt x="1257694" y="112012"/>
                  </a:lnTo>
                  <a:lnTo>
                    <a:pt x="1301071" y="96983"/>
                  </a:lnTo>
                  <a:lnTo>
                    <a:pt x="1344916" y="82979"/>
                  </a:lnTo>
                  <a:lnTo>
                    <a:pt x="1389215" y="70013"/>
                  </a:lnTo>
                  <a:lnTo>
                    <a:pt x="1433954" y="58099"/>
                  </a:lnTo>
                  <a:lnTo>
                    <a:pt x="1479117" y="47253"/>
                  </a:lnTo>
                  <a:lnTo>
                    <a:pt x="1524692" y="37488"/>
                  </a:lnTo>
                  <a:lnTo>
                    <a:pt x="1570663" y="28818"/>
                  </a:lnTo>
                  <a:lnTo>
                    <a:pt x="1617016" y="21258"/>
                  </a:lnTo>
                  <a:lnTo>
                    <a:pt x="1663737" y="14822"/>
                  </a:lnTo>
                  <a:lnTo>
                    <a:pt x="1710812" y="9524"/>
                  </a:lnTo>
                  <a:lnTo>
                    <a:pt x="1758227" y="5378"/>
                  </a:lnTo>
                  <a:lnTo>
                    <a:pt x="1805967" y="2400"/>
                  </a:lnTo>
                  <a:lnTo>
                    <a:pt x="1854018" y="602"/>
                  </a:lnTo>
                  <a:lnTo>
                    <a:pt x="1902362" y="0"/>
                  </a:lnTo>
                  <a:lnTo>
                    <a:pt x="1950714" y="602"/>
                  </a:lnTo>
                  <a:lnTo>
                    <a:pt x="1998765" y="2400"/>
                  </a:lnTo>
                  <a:lnTo>
                    <a:pt x="2046505" y="5378"/>
                  </a:lnTo>
                  <a:lnTo>
                    <a:pt x="2093920" y="9524"/>
                  </a:lnTo>
                  <a:lnTo>
                    <a:pt x="2140995" y="14822"/>
                  </a:lnTo>
                  <a:lnTo>
                    <a:pt x="2187716" y="21258"/>
                  </a:lnTo>
                  <a:lnTo>
                    <a:pt x="2234070" y="28818"/>
                  </a:lnTo>
                  <a:lnTo>
                    <a:pt x="2280040" y="37488"/>
                  </a:lnTo>
                  <a:lnTo>
                    <a:pt x="2325615" y="47253"/>
                  </a:lnTo>
                  <a:lnTo>
                    <a:pt x="2370778" y="58099"/>
                  </a:lnTo>
                  <a:lnTo>
                    <a:pt x="2415517" y="70013"/>
                  </a:lnTo>
                  <a:lnTo>
                    <a:pt x="2459816" y="82979"/>
                  </a:lnTo>
                  <a:lnTo>
                    <a:pt x="2503661" y="96983"/>
                  </a:lnTo>
                  <a:lnTo>
                    <a:pt x="2547038" y="112012"/>
                  </a:lnTo>
                  <a:lnTo>
                    <a:pt x="2589934" y="128050"/>
                  </a:lnTo>
                  <a:lnTo>
                    <a:pt x="2632332" y="145084"/>
                  </a:lnTo>
                  <a:lnTo>
                    <a:pt x="2674221" y="163100"/>
                  </a:lnTo>
                  <a:lnTo>
                    <a:pt x="2715584" y="182082"/>
                  </a:lnTo>
                  <a:lnTo>
                    <a:pt x="2756408" y="202018"/>
                  </a:lnTo>
                  <a:lnTo>
                    <a:pt x="2796678" y="222892"/>
                  </a:lnTo>
                  <a:lnTo>
                    <a:pt x="2836381" y="244690"/>
                  </a:lnTo>
                  <a:lnTo>
                    <a:pt x="2875502" y="267398"/>
                  </a:lnTo>
                  <a:lnTo>
                    <a:pt x="2914026" y="291002"/>
                  </a:lnTo>
                  <a:lnTo>
                    <a:pt x="2951940" y="315487"/>
                  </a:lnTo>
                  <a:lnTo>
                    <a:pt x="2989229" y="340840"/>
                  </a:lnTo>
                  <a:lnTo>
                    <a:pt x="3025879" y="367046"/>
                  </a:lnTo>
                  <a:lnTo>
                    <a:pt x="3061876" y="394090"/>
                  </a:lnTo>
                  <a:lnTo>
                    <a:pt x="3097205" y="421959"/>
                  </a:lnTo>
                  <a:lnTo>
                    <a:pt x="3131852" y="450638"/>
                  </a:lnTo>
                  <a:lnTo>
                    <a:pt x="3165803" y="480113"/>
                  </a:lnTo>
                  <a:lnTo>
                    <a:pt x="3199044" y="510370"/>
                  </a:lnTo>
                  <a:lnTo>
                    <a:pt x="3231560" y="541394"/>
                  </a:lnTo>
                  <a:lnTo>
                    <a:pt x="3260875" y="570709"/>
                  </a:lnTo>
                  <a:lnTo>
                    <a:pt x="1902366" y="570709"/>
                  </a:lnTo>
                  <a:lnTo>
                    <a:pt x="1854604" y="571550"/>
                  </a:lnTo>
                  <a:lnTo>
                    <a:pt x="1807265" y="574053"/>
                  </a:lnTo>
                  <a:lnTo>
                    <a:pt x="1760376" y="578190"/>
                  </a:lnTo>
                  <a:lnTo>
                    <a:pt x="1713968" y="583933"/>
                  </a:lnTo>
                  <a:lnTo>
                    <a:pt x="1668067" y="591254"/>
                  </a:lnTo>
                  <a:lnTo>
                    <a:pt x="1622701" y="600125"/>
                  </a:lnTo>
                  <a:lnTo>
                    <a:pt x="1577900" y="610517"/>
                  </a:lnTo>
                  <a:lnTo>
                    <a:pt x="1533690" y="622403"/>
                  </a:lnTo>
                  <a:lnTo>
                    <a:pt x="1490101" y="635754"/>
                  </a:lnTo>
                  <a:lnTo>
                    <a:pt x="1447159" y="650542"/>
                  </a:lnTo>
                  <a:lnTo>
                    <a:pt x="1404895" y="666739"/>
                  </a:lnTo>
                  <a:lnTo>
                    <a:pt x="1363335" y="684317"/>
                  </a:lnTo>
                  <a:lnTo>
                    <a:pt x="1322508" y="703247"/>
                  </a:lnTo>
                  <a:lnTo>
                    <a:pt x="1282442" y="723502"/>
                  </a:lnTo>
                  <a:lnTo>
                    <a:pt x="1243165" y="745052"/>
                  </a:lnTo>
                  <a:lnTo>
                    <a:pt x="1204706" y="767871"/>
                  </a:lnTo>
                  <a:lnTo>
                    <a:pt x="1167092" y="791930"/>
                  </a:lnTo>
                  <a:lnTo>
                    <a:pt x="1130352" y="817200"/>
                  </a:lnTo>
                  <a:lnTo>
                    <a:pt x="1094514" y="843654"/>
                  </a:lnTo>
                  <a:lnTo>
                    <a:pt x="1059606" y="871264"/>
                  </a:lnTo>
                  <a:lnTo>
                    <a:pt x="1025655" y="900000"/>
                  </a:lnTo>
                  <a:lnTo>
                    <a:pt x="992692" y="929836"/>
                  </a:lnTo>
                  <a:lnTo>
                    <a:pt x="960743" y="960742"/>
                  </a:lnTo>
                  <a:lnTo>
                    <a:pt x="929836" y="992691"/>
                  </a:lnTo>
                  <a:lnTo>
                    <a:pt x="900001" y="1025655"/>
                  </a:lnTo>
                  <a:lnTo>
                    <a:pt x="871264" y="1059605"/>
                  </a:lnTo>
                  <a:lnTo>
                    <a:pt x="843655" y="1094513"/>
                  </a:lnTo>
                  <a:lnTo>
                    <a:pt x="817091" y="1130511"/>
                  </a:lnTo>
                  <a:lnTo>
                    <a:pt x="791930" y="1167092"/>
                  </a:lnTo>
                  <a:lnTo>
                    <a:pt x="767872" y="1204706"/>
                  </a:lnTo>
                  <a:lnTo>
                    <a:pt x="745053" y="1243165"/>
                  </a:lnTo>
                  <a:lnTo>
                    <a:pt x="723502" y="1282442"/>
                  </a:lnTo>
                  <a:lnTo>
                    <a:pt x="703248" y="1322508"/>
                  </a:lnTo>
                  <a:lnTo>
                    <a:pt x="684317" y="1363335"/>
                  </a:lnTo>
                  <a:lnTo>
                    <a:pt x="666740" y="1404895"/>
                  </a:lnTo>
                  <a:lnTo>
                    <a:pt x="650543" y="1447159"/>
                  </a:lnTo>
                  <a:lnTo>
                    <a:pt x="635755" y="1490100"/>
                  </a:lnTo>
                  <a:lnTo>
                    <a:pt x="622404" y="1533690"/>
                  </a:lnTo>
                  <a:lnTo>
                    <a:pt x="610518" y="1577899"/>
                  </a:lnTo>
                  <a:lnTo>
                    <a:pt x="600126" y="1622701"/>
                  </a:lnTo>
                  <a:lnTo>
                    <a:pt x="591255" y="1668066"/>
                  </a:lnTo>
                  <a:lnTo>
                    <a:pt x="583934" y="1713968"/>
                  </a:lnTo>
                  <a:lnTo>
                    <a:pt x="578190" y="1760376"/>
                  </a:lnTo>
                  <a:lnTo>
                    <a:pt x="574053" y="1807264"/>
                  </a:lnTo>
                  <a:lnTo>
                    <a:pt x="571550" y="1854604"/>
                  </a:lnTo>
                  <a:lnTo>
                    <a:pt x="570710" y="1902366"/>
                  </a:lnTo>
                  <a:close/>
                </a:path>
                <a:path w="3804920" h="1902459" extrusionOk="0">
                  <a:moveTo>
                    <a:pt x="3264178" y="574053"/>
                  </a:moveTo>
                  <a:lnTo>
                    <a:pt x="1997466" y="574052"/>
                  </a:lnTo>
                  <a:lnTo>
                    <a:pt x="1950127" y="571550"/>
                  </a:lnTo>
                  <a:lnTo>
                    <a:pt x="1902366" y="570709"/>
                  </a:lnTo>
                  <a:lnTo>
                    <a:pt x="3260875" y="570709"/>
                  </a:lnTo>
                  <a:lnTo>
                    <a:pt x="3263338" y="573172"/>
                  </a:lnTo>
                  <a:lnTo>
                    <a:pt x="3264178" y="574053"/>
                  </a:lnTo>
                  <a:close/>
                </a:path>
                <a:path w="3804920" h="1902459" extrusionOk="0">
                  <a:moveTo>
                    <a:pt x="3804732" y="1902366"/>
                  </a:moveTo>
                  <a:lnTo>
                    <a:pt x="3234022" y="1902366"/>
                  </a:lnTo>
                  <a:lnTo>
                    <a:pt x="3233182" y="1854604"/>
                  </a:lnTo>
                  <a:lnTo>
                    <a:pt x="3230679" y="1807264"/>
                  </a:lnTo>
                  <a:lnTo>
                    <a:pt x="3226542" y="1760376"/>
                  </a:lnTo>
                  <a:lnTo>
                    <a:pt x="3220798" y="1713968"/>
                  </a:lnTo>
                  <a:lnTo>
                    <a:pt x="3213477" y="1668066"/>
                  </a:lnTo>
                  <a:lnTo>
                    <a:pt x="3204606" y="1622701"/>
                  </a:lnTo>
                  <a:lnTo>
                    <a:pt x="3194214" y="1577899"/>
                  </a:lnTo>
                  <a:lnTo>
                    <a:pt x="3182328" y="1533690"/>
                  </a:lnTo>
                  <a:lnTo>
                    <a:pt x="3168977" y="1490100"/>
                  </a:lnTo>
                  <a:lnTo>
                    <a:pt x="3154189" y="1447159"/>
                  </a:lnTo>
                  <a:lnTo>
                    <a:pt x="3137992" y="1404895"/>
                  </a:lnTo>
                  <a:lnTo>
                    <a:pt x="3120415" y="1363335"/>
                  </a:lnTo>
                  <a:lnTo>
                    <a:pt x="3101484" y="1322508"/>
                  </a:lnTo>
                  <a:lnTo>
                    <a:pt x="3081230" y="1282442"/>
                  </a:lnTo>
                  <a:lnTo>
                    <a:pt x="3059679" y="1243165"/>
                  </a:lnTo>
                  <a:lnTo>
                    <a:pt x="3036860" y="1204706"/>
                  </a:lnTo>
                  <a:lnTo>
                    <a:pt x="3012802" y="1167092"/>
                  </a:lnTo>
                  <a:lnTo>
                    <a:pt x="2987523" y="1130352"/>
                  </a:lnTo>
                  <a:lnTo>
                    <a:pt x="2961077" y="1094513"/>
                  </a:lnTo>
                  <a:lnTo>
                    <a:pt x="2933468" y="1059605"/>
                  </a:lnTo>
                  <a:lnTo>
                    <a:pt x="2904731" y="1025655"/>
                  </a:lnTo>
                  <a:lnTo>
                    <a:pt x="2874896" y="992691"/>
                  </a:lnTo>
                  <a:lnTo>
                    <a:pt x="2843989" y="960742"/>
                  </a:lnTo>
                  <a:lnTo>
                    <a:pt x="2812040" y="929836"/>
                  </a:lnTo>
                  <a:lnTo>
                    <a:pt x="2779077" y="900000"/>
                  </a:lnTo>
                  <a:lnTo>
                    <a:pt x="2745126" y="871264"/>
                  </a:lnTo>
                  <a:lnTo>
                    <a:pt x="2710218" y="843654"/>
                  </a:lnTo>
                  <a:lnTo>
                    <a:pt x="2674380" y="817200"/>
                  </a:lnTo>
                  <a:lnTo>
                    <a:pt x="2637640" y="791930"/>
                  </a:lnTo>
                  <a:lnTo>
                    <a:pt x="2600026" y="767871"/>
                  </a:lnTo>
                  <a:lnTo>
                    <a:pt x="2561567" y="745052"/>
                  </a:lnTo>
                  <a:lnTo>
                    <a:pt x="2522290" y="723502"/>
                  </a:lnTo>
                  <a:lnTo>
                    <a:pt x="2482224" y="703247"/>
                  </a:lnTo>
                  <a:lnTo>
                    <a:pt x="2441397" y="684317"/>
                  </a:lnTo>
                  <a:lnTo>
                    <a:pt x="2399837" y="666739"/>
                  </a:lnTo>
                  <a:lnTo>
                    <a:pt x="2357573" y="650542"/>
                  </a:lnTo>
                  <a:lnTo>
                    <a:pt x="2314632" y="635754"/>
                  </a:lnTo>
                  <a:lnTo>
                    <a:pt x="2271042" y="622403"/>
                  </a:lnTo>
                  <a:lnTo>
                    <a:pt x="2226832" y="610517"/>
                  </a:lnTo>
                  <a:lnTo>
                    <a:pt x="2182031" y="600125"/>
                  </a:lnTo>
                  <a:lnTo>
                    <a:pt x="2136665" y="591254"/>
                  </a:lnTo>
                  <a:lnTo>
                    <a:pt x="2090764" y="583933"/>
                  </a:lnTo>
                  <a:lnTo>
                    <a:pt x="2044356" y="578190"/>
                  </a:lnTo>
                  <a:lnTo>
                    <a:pt x="1997466" y="574052"/>
                  </a:lnTo>
                  <a:lnTo>
                    <a:pt x="3264178" y="574053"/>
                  </a:lnTo>
                  <a:lnTo>
                    <a:pt x="3294362" y="605688"/>
                  </a:lnTo>
                  <a:lnTo>
                    <a:pt x="3324619" y="638929"/>
                  </a:lnTo>
                  <a:lnTo>
                    <a:pt x="3354094" y="672880"/>
                  </a:lnTo>
                  <a:lnTo>
                    <a:pt x="3382773" y="707527"/>
                  </a:lnTo>
                  <a:lnTo>
                    <a:pt x="3410642" y="742856"/>
                  </a:lnTo>
                  <a:lnTo>
                    <a:pt x="3437686" y="778853"/>
                  </a:lnTo>
                  <a:lnTo>
                    <a:pt x="3463892" y="815503"/>
                  </a:lnTo>
                  <a:lnTo>
                    <a:pt x="3489245" y="852792"/>
                  </a:lnTo>
                  <a:lnTo>
                    <a:pt x="3513730" y="890706"/>
                  </a:lnTo>
                  <a:lnTo>
                    <a:pt x="3537334" y="929231"/>
                  </a:lnTo>
                  <a:lnTo>
                    <a:pt x="3560042" y="968351"/>
                  </a:lnTo>
                  <a:lnTo>
                    <a:pt x="3581840" y="1008054"/>
                  </a:lnTo>
                  <a:lnTo>
                    <a:pt x="3602714" y="1048324"/>
                  </a:lnTo>
                  <a:lnTo>
                    <a:pt x="3622650" y="1089148"/>
                  </a:lnTo>
                  <a:lnTo>
                    <a:pt x="3641628" y="1130511"/>
                  </a:lnTo>
                  <a:lnTo>
                    <a:pt x="3659648" y="1172400"/>
                  </a:lnTo>
                  <a:lnTo>
                    <a:pt x="3676682" y="1214798"/>
                  </a:lnTo>
                  <a:lnTo>
                    <a:pt x="3692720" y="1257694"/>
                  </a:lnTo>
                  <a:lnTo>
                    <a:pt x="3707749" y="1301071"/>
                  </a:lnTo>
                  <a:lnTo>
                    <a:pt x="3721753" y="1344916"/>
                  </a:lnTo>
                  <a:lnTo>
                    <a:pt x="3734719" y="1389215"/>
                  </a:lnTo>
                  <a:lnTo>
                    <a:pt x="3746632" y="1433954"/>
                  </a:lnTo>
                  <a:lnTo>
                    <a:pt x="3757479" y="1479117"/>
                  </a:lnTo>
                  <a:lnTo>
                    <a:pt x="3767244" y="1524691"/>
                  </a:lnTo>
                  <a:lnTo>
                    <a:pt x="3775914" y="1570662"/>
                  </a:lnTo>
                  <a:lnTo>
                    <a:pt x="3783474" y="1617016"/>
                  </a:lnTo>
                  <a:lnTo>
                    <a:pt x="3789910" y="1663737"/>
                  </a:lnTo>
                  <a:lnTo>
                    <a:pt x="3795208" y="1710812"/>
                  </a:lnTo>
                  <a:lnTo>
                    <a:pt x="3799354" y="1758227"/>
                  </a:lnTo>
                  <a:lnTo>
                    <a:pt x="3802332" y="1805967"/>
                  </a:lnTo>
                  <a:lnTo>
                    <a:pt x="3804130" y="1854018"/>
                  </a:lnTo>
                  <a:lnTo>
                    <a:pt x="3804732" y="1902366"/>
                  </a:lnTo>
                  <a:close/>
                </a:path>
              </a:pathLst>
            </a:custGeom>
            <a:solidFill>
              <a:srgbClr val="1736B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5" name="Google Shape;395;p23"/>
            <p:cNvSpPr/>
            <p:nvPr/>
          </p:nvSpPr>
          <p:spPr>
            <a:xfrm>
              <a:off x="1221417" y="8654534"/>
              <a:ext cx="1899920" cy="380365"/>
            </a:xfrm>
            <a:custGeom>
              <a:avLst/>
              <a:gdLst/>
              <a:ahLst/>
              <a:cxnLst/>
              <a:rect l="l" t="t" r="r" b="b"/>
              <a:pathLst>
                <a:path w="1899920" h="380365" extrusionOk="0">
                  <a:moveTo>
                    <a:pt x="1721053" y="379789"/>
                  </a:moveTo>
                  <a:lnTo>
                    <a:pt x="40259" y="328270"/>
                  </a:lnTo>
                  <a:lnTo>
                    <a:pt x="1857" y="302246"/>
                  </a:lnTo>
                  <a:lnTo>
                    <a:pt x="0" y="292572"/>
                  </a:lnTo>
                  <a:lnTo>
                    <a:pt x="686" y="282745"/>
                  </a:lnTo>
                  <a:lnTo>
                    <a:pt x="35698" y="252312"/>
                  </a:lnTo>
                  <a:lnTo>
                    <a:pt x="1698244" y="0"/>
                  </a:lnTo>
                  <a:lnTo>
                    <a:pt x="1748186" y="3597"/>
                  </a:lnTo>
                  <a:lnTo>
                    <a:pt x="1794719" y="19738"/>
                  </a:lnTo>
                  <a:lnTo>
                    <a:pt x="1835554" y="47277"/>
                  </a:lnTo>
                  <a:lnTo>
                    <a:pt x="1868400" y="85070"/>
                  </a:lnTo>
                  <a:lnTo>
                    <a:pt x="1890255" y="130119"/>
                  </a:lnTo>
                  <a:lnTo>
                    <a:pt x="1899543" y="178489"/>
                  </a:lnTo>
                  <a:lnTo>
                    <a:pt x="1896111" y="227623"/>
                  </a:lnTo>
                  <a:lnTo>
                    <a:pt x="1879804" y="274965"/>
                  </a:lnTo>
                  <a:lnTo>
                    <a:pt x="1851718" y="316416"/>
                  </a:lnTo>
                  <a:lnTo>
                    <a:pt x="1814473" y="348645"/>
                  </a:lnTo>
                  <a:lnTo>
                    <a:pt x="1770205" y="370240"/>
                  </a:lnTo>
                  <a:lnTo>
                    <a:pt x="1721053" y="379789"/>
                  </a:lnTo>
                  <a:close/>
                </a:path>
              </a:pathLst>
            </a:custGeom>
            <a:solidFill>
              <a:srgbClr val="86C7E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399"/>
        <p:cNvGrpSpPr/>
        <p:nvPr/>
      </p:nvGrpSpPr>
      <p:grpSpPr>
        <a:xfrm>
          <a:off x="0" y="0"/>
          <a:ext cx="0" cy="0"/>
          <a:chOff x="0" y="0"/>
          <a:chExt cx="0" cy="0"/>
        </a:xfrm>
      </p:grpSpPr>
      <p:pic>
        <p:nvPicPr>
          <p:cNvPr id="400" name="Google Shape;400;p24"/>
          <p:cNvPicPr preferRelativeResize="0"/>
          <p:nvPr/>
        </p:nvPicPr>
        <p:blipFill rotWithShape="1">
          <a:blip r:embed="rId3">
            <a:alphaModFix/>
          </a:blip>
          <a:srcRect/>
          <a:stretch/>
        </p:blipFill>
        <p:spPr>
          <a:xfrm>
            <a:off x="0" y="0"/>
            <a:ext cx="18287999" cy="10286999"/>
          </a:xfrm>
          <a:prstGeom prst="rect">
            <a:avLst/>
          </a:prstGeom>
          <a:noFill/>
          <a:ln>
            <a:noFill/>
          </a:ln>
        </p:spPr>
      </p:pic>
      <p:grpSp>
        <p:nvGrpSpPr>
          <p:cNvPr id="401" name="Google Shape;401;p24"/>
          <p:cNvGrpSpPr/>
          <p:nvPr/>
        </p:nvGrpSpPr>
        <p:grpSpPr>
          <a:xfrm>
            <a:off x="12487776" y="0"/>
            <a:ext cx="5800777" cy="10287000"/>
            <a:chOff x="12487776" y="0"/>
            <a:chExt cx="5800777" cy="10287000"/>
          </a:xfrm>
        </p:grpSpPr>
        <p:sp>
          <p:nvSpPr>
            <p:cNvPr id="402" name="Google Shape;402;p24"/>
            <p:cNvSpPr/>
            <p:nvPr/>
          </p:nvSpPr>
          <p:spPr>
            <a:xfrm>
              <a:off x="14031513" y="0"/>
              <a:ext cx="4257040" cy="10287000"/>
            </a:xfrm>
            <a:custGeom>
              <a:avLst/>
              <a:gdLst/>
              <a:ahLst/>
              <a:cxnLst/>
              <a:rect l="l" t="t" r="r" b="b"/>
              <a:pathLst>
                <a:path w="4257040" h="10287000" extrusionOk="0">
                  <a:moveTo>
                    <a:pt x="0" y="0"/>
                  </a:moveTo>
                  <a:lnTo>
                    <a:pt x="4256484" y="0"/>
                  </a:lnTo>
                  <a:lnTo>
                    <a:pt x="4256484" y="10286998"/>
                  </a:lnTo>
                  <a:lnTo>
                    <a:pt x="0" y="10286998"/>
                  </a:lnTo>
                  <a:lnTo>
                    <a:pt x="0" y="0"/>
                  </a:lnTo>
                  <a:close/>
                </a:path>
              </a:pathLst>
            </a:custGeom>
            <a:solidFill>
              <a:srgbClr val="00006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403" name="Google Shape;403;p24"/>
            <p:cNvPicPr preferRelativeResize="0"/>
            <p:nvPr/>
          </p:nvPicPr>
          <p:blipFill rotWithShape="1">
            <a:blip r:embed="rId4">
              <a:alphaModFix/>
            </a:blip>
            <a:srcRect/>
            <a:stretch/>
          </p:blipFill>
          <p:spPr>
            <a:xfrm>
              <a:off x="12487776" y="3594059"/>
              <a:ext cx="5524499" cy="3457574"/>
            </a:xfrm>
            <a:prstGeom prst="rect">
              <a:avLst/>
            </a:prstGeom>
            <a:noFill/>
            <a:ln>
              <a:noFill/>
            </a:ln>
          </p:spPr>
        </p:pic>
      </p:grpSp>
      <p:sp>
        <p:nvSpPr>
          <p:cNvPr id="404" name="Google Shape;404;p24"/>
          <p:cNvSpPr txBox="1">
            <a:spLocks noGrp="1"/>
          </p:cNvSpPr>
          <p:nvPr>
            <p:ph type="title"/>
          </p:nvPr>
        </p:nvSpPr>
        <p:spPr>
          <a:xfrm>
            <a:off x="236275" y="0"/>
            <a:ext cx="11946900" cy="4748700"/>
          </a:xfrm>
          <a:prstGeom prst="rect">
            <a:avLst/>
          </a:prstGeom>
          <a:noFill/>
          <a:ln>
            <a:noFill/>
          </a:ln>
        </p:spPr>
        <p:txBody>
          <a:bodyPr spcFirstLastPara="1" wrap="square" lIns="0" tIns="330200" rIns="0" bIns="0" anchor="t" anchorCtr="0">
            <a:spAutoFit/>
          </a:bodyPr>
          <a:lstStyle/>
          <a:p>
            <a:pPr marL="5315585" lvl="0" indent="0" algn="l" rtl="0">
              <a:lnSpc>
                <a:spcPct val="100000"/>
              </a:lnSpc>
              <a:spcBef>
                <a:spcPts val="0"/>
              </a:spcBef>
              <a:spcAft>
                <a:spcPts val="0"/>
              </a:spcAft>
              <a:buNone/>
            </a:pPr>
            <a:r>
              <a:rPr lang="en-US" sz="4600" u="sng"/>
              <a:t>CONCLUSION</a:t>
            </a:r>
            <a:endParaRPr sz="4600"/>
          </a:p>
          <a:p>
            <a:pPr marL="12700" marR="5080" lvl="0" indent="0" algn="just" rtl="0">
              <a:lnSpc>
                <a:spcPct val="133100"/>
              </a:lnSpc>
              <a:spcBef>
                <a:spcPts val="425"/>
              </a:spcBef>
              <a:spcAft>
                <a:spcPts val="0"/>
              </a:spcAft>
              <a:buNone/>
            </a:pPr>
            <a:r>
              <a:rPr lang="en-US" sz="3100" b="0">
                <a:solidFill>
                  <a:srgbClr val="000000"/>
                </a:solidFill>
                <a:latin typeface="Cambria"/>
                <a:ea typeface="Cambria"/>
                <a:cs typeface="Cambria"/>
                <a:sym typeface="Cambria"/>
              </a:rPr>
              <a:t>In conclusion, this project has provided a comprehensive analysis of the  Tunisian stock market. Through a meticulous examination of the stocks’  data and diving through macroeconomic analysis , technical analysis , risk  </a:t>
            </a:r>
            <a:r>
              <a:rPr lang="en-US" sz="3100" b="0">
                <a:solidFill>
                  <a:srgbClr val="000000"/>
                </a:solidFill>
              </a:rPr>
              <a:t>analysis</a:t>
            </a:r>
            <a:r>
              <a:rPr lang="en-US" sz="3100" b="0">
                <a:solidFill>
                  <a:srgbClr val="000000"/>
                </a:solidFill>
                <a:latin typeface="Cambria"/>
                <a:ea typeface="Cambria"/>
                <a:cs typeface="Cambria"/>
                <a:sym typeface="Cambria"/>
              </a:rPr>
              <a:t> , etc, we have uncovered valuable insights into market trends,  patterns, and dynamics. The tools used has enabled a deeper  understanding of tailoring investment strategies .</a:t>
            </a:r>
            <a:endParaRPr sz="3100">
              <a:latin typeface="Cambria"/>
              <a:ea typeface="Cambria"/>
              <a:cs typeface="Cambria"/>
              <a:sym typeface="Cambria"/>
            </a:endParaRPr>
          </a:p>
        </p:txBody>
      </p:sp>
      <p:sp>
        <p:nvSpPr>
          <p:cNvPr id="405" name="Google Shape;405;p24"/>
          <p:cNvSpPr txBox="1"/>
          <p:nvPr/>
        </p:nvSpPr>
        <p:spPr>
          <a:xfrm>
            <a:off x="236275" y="5478513"/>
            <a:ext cx="11946890" cy="4454525"/>
          </a:xfrm>
          <a:prstGeom prst="rect">
            <a:avLst/>
          </a:prstGeom>
          <a:noFill/>
          <a:ln>
            <a:noFill/>
          </a:ln>
        </p:spPr>
        <p:txBody>
          <a:bodyPr spcFirstLastPara="1" wrap="square" lIns="0" tIns="12050" rIns="0" bIns="0" anchor="t" anchorCtr="0">
            <a:spAutoFit/>
          </a:bodyPr>
          <a:lstStyle/>
          <a:p>
            <a:pPr marL="12700" marR="5080" lvl="0" indent="0" algn="just" rtl="0">
              <a:lnSpc>
                <a:spcPct val="133100"/>
              </a:lnSpc>
              <a:spcBef>
                <a:spcPts val="0"/>
              </a:spcBef>
              <a:spcAft>
                <a:spcPts val="0"/>
              </a:spcAft>
              <a:buNone/>
            </a:pPr>
            <a:r>
              <a:rPr lang="en-US" sz="3100">
                <a:solidFill>
                  <a:schemeClr val="dk1"/>
                </a:solidFill>
                <a:latin typeface="Cambria"/>
                <a:ea typeface="Cambria"/>
                <a:cs typeface="Cambria"/>
                <a:sym typeface="Cambria"/>
              </a:rPr>
              <a:t>As the financial landscape continues to evolve, the insights gained from  this project can serve as a foundation for further research and exploration  in stock market .</a:t>
            </a:r>
            <a:endParaRPr sz="3100">
              <a:solidFill>
                <a:schemeClr val="dk1"/>
              </a:solidFill>
              <a:latin typeface="Cambria"/>
              <a:ea typeface="Cambria"/>
              <a:cs typeface="Cambria"/>
              <a:sym typeface="Cambria"/>
            </a:endParaRPr>
          </a:p>
          <a:p>
            <a:pPr marL="0" marR="0" lvl="0" indent="0" algn="l" rtl="0">
              <a:lnSpc>
                <a:spcPct val="100000"/>
              </a:lnSpc>
              <a:spcBef>
                <a:spcPts val="15"/>
              </a:spcBef>
              <a:spcAft>
                <a:spcPts val="0"/>
              </a:spcAft>
              <a:buNone/>
            </a:pPr>
            <a:endParaRPr sz="4400">
              <a:solidFill>
                <a:schemeClr val="dk1"/>
              </a:solidFill>
              <a:latin typeface="Cambria"/>
              <a:ea typeface="Cambria"/>
              <a:cs typeface="Cambria"/>
              <a:sym typeface="Cambria"/>
            </a:endParaRPr>
          </a:p>
          <a:p>
            <a:pPr marL="12700" marR="5080" lvl="0" indent="0" algn="just" rtl="0">
              <a:lnSpc>
                <a:spcPct val="133100"/>
              </a:lnSpc>
              <a:spcBef>
                <a:spcPts val="5"/>
              </a:spcBef>
              <a:spcAft>
                <a:spcPts val="0"/>
              </a:spcAft>
              <a:buNone/>
            </a:pPr>
            <a:r>
              <a:rPr lang="en-US" sz="3100">
                <a:solidFill>
                  <a:schemeClr val="dk1"/>
                </a:solidFill>
                <a:latin typeface="Cambria"/>
                <a:ea typeface="Cambria"/>
                <a:cs typeface="Cambria"/>
                <a:sym typeface="Cambria"/>
              </a:rPr>
              <a:t>Overall, this project has provided a valuable opportunity to apply  theoretical concepts to real-world data, fostering a deeper appreciation  for the complexities and nuances of the financial market .</a:t>
            </a:r>
            <a:endParaRPr sz="3100">
              <a:solidFill>
                <a:schemeClr val="dk1"/>
              </a:solidFill>
              <a:latin typeface="Cambria"/>
              <a:ea typeface="Cambria"/>
              <a:cs typeface="Cambria"/>
              <a:sym typeface="Cambria"/>
            </a:endParaRPr>
          </a:p>
        </p:txBody>
      </p:sp>
      <p:pic>
        <p:nvPicPr>
          <p:cNvPr id="406" name="Google Shape;406;p24"/>
          <p:cNvPicPr preferRelativeResize="0"/>
          <p:nvPr/>
        </p:nvPicPr>
        <p:blipFill rotWithShape="1">
          <a:blip r:embed="rId5">
            <a:alphaModFix/>
          </a:blip>
          <a:srcRect/>
          <a:stretch/>
        </p:blipFill>
        <p:spPr>
          <a:xfrm>
            <a:off x="248978" y="186919"/>
            <a:ext cx="639642" cy="105536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410"/>
        <p:cNvGrpSpPr/>
        <p:nvPr/>
      </p:nvGrpSpPr>
      <p:grpSpPr>
        <a:xfrm>
          <a:off x="0" y="0"/>
          <a:ext cx="0" cy="0"/>
          <a:chOff x="0" y="0"/>
          <a:chExt cx="0" cy="0"/>
        </a:xfrm>
      </p:grpSpPr>
      <p:pic>
        <p:nvPicPr>
          <p:cNvPr id="411" name="Google Shape;411;p25"/>
          <p:cNvPicPr preferRelativeResize="0"/>
          <p:nvPr/>
        </p:nvPicPr>
        <p:blipFill rotWithShape="1">
          <a:blip r:embed="rId3">
            <a:alphaModFix/>
          </a:blip>
          <a:srcRect/>
          <a:stretch/>
        </p:blipFill>
        <p:spPr>
          <a:xfrm>
            <a:off x="0" y="0"/>
            <a:ext cx="18287999" cy="10286999"/>
          </a:xfrm>
          <a:prstGeom prst="rect">
            <a:avLst/>
          </a:prstGeom>
          <a:noFill/>
          <a:ln>
            <a:noFill/>
          </a:ln>
        </p:spPr>
      </p:pic>
      <p:sp>
        <p:nvSpPr>
          <p:cNvPr id="412" name="Google Shape;412;p25"/>
          <p:cNvSpPr/>
          <p:nvPr/>
        </p:nvSpPr>
        <p:spPr>
          <a:xfrm>
            <a:off x="0" y="0"/>
            <a:ext cx="12717780" cy="10287000"/>
          </a:xfrm>
          <a:custGeom>
            <a:avLst/>
            <a:gdLst/>
            <a:ahLst/>
            <a:cxnLst/>
            <a:rect l="l" t="t" r="r" b="b"/>
            <a:pathLst>
              <a:path w="12717780" h="10287000" extrusionOk="0">
                <a:moveTo>
                  <a:pt x="12717769" y="10286999"/>
                </a:moveTo>
                <a:lnTo>
                  <a:pt x="0" y="10286999"/>
                </a:lnTo>
                <a:lnTo>
                  <a:pt x="0" y="0"/>
                </a:lnTo>
                <a:lnTo>
                  <a:pt x="12717769" y="0"/>
                </a:lnTo>
                <a:lnTo>
                  <a:pt x="12717769" y="10286999"/>
                </a:lnTo>
                <a:close/>
              </a:path>
            </a:pathLst>
          </a:custGeom>
          <a:solidFill>
            <a:srgbClr val="00006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3" name="Google Shape;413;p25"/>
          <p:cNvSpPr txBox="1"/>
          <p:nvPr/>
        </p:nvSpPr>
        <p:spPr>
          <a:xfrm>
            <a:off x="290008" y="3000990"/>
            <a:ext cx="11909400" cy="4077000"/>
          </a:xfrm>
          <a:prstGeom prst="rect">
            <a:avLst/>
          </a:prstGeom>
          <a:noFill/>
          <a:ln>
            <a:noFill/>
          </a:ln>
        </p:spPr>
        <p:txBody>
          <a:bodyPr spcFirstLastPara="1" wrap="square" lIns="0" tIns="12700" rIns="0" bIns="0" anchor="t" anchorCtr="0">
            <a:spAutoFit/>
          </a:bodyPr>
          <a:lstStyle/>
          <a:p>
            <a:pPr marL="12700" marR="5080" lvl="0" indent="0" algn="just" rtl="0">
              <a:lnSpc>
                <a:spcPct val="115399"/>
              </a:lnSpc>
              <a:spcBef>
                <a:spcPts val="0"/>
              </a:spcBef>
              <a:spcAft>
                <a:spcPts val="0"/>
              </a:spcAft>
              <a:buNone/>
            </a:pPr>
            <a:r>
              <a:rPr lang="en-US" sz="3900">
                <a:solidFill>
                  <a:srgbClr val="FFFFFF"/>
                </a:solidFill>
                <a:latin typeface="Cambria"/>
                <a:ea typeface="Cambria"/>
                <a:cs typeface="Cambria"/>
                <a:sym typeface="Cambria"/>
              </a:rPr>
              <a:t>Our thanks go to Professor Eymen Errais and the  Teaching Assistants for the invaluable learning  opportunities they provided us. Your guidance and  support have been instrumental not only in performing  this project, but also in shaping our understanding and  enhancing our skills.</a:t>
            </a:r>
            <a:endParaRPr sz="3900">
              <a:solidFill>
                <a:schemeClr val="dk1"/>
              </a:solidFill>
              <a:latin typeface="Cambria"/>
              <a:ea typeface="Cambria"/>
              <a:cs typeface="Cambria"/>
              <a:sym typeface="Cambria"/>
            </a:endParaRPr>
          </a:p>
        </p:txBody>
      </p:sp>
      <p:pic>
        <p:nvPicPr>
          <p:cNvPr id="414" name="Google Shape;414;p25"/>
          <p:cNvPicPr preferRelativeResize="0"/>
          <p:nvPr/>
        </p:nvPicPr>
        <p:blipFill rotWithShape="1">
          <a:blip r:embed="rId4">
            <a:alphaModFix/>
          </a:blip>
          <a:srcRect/>
          <a:stretch/>
        </p:blipFill>
        <p:spPr>
          <a:xfrm>
            <a:off x="13289963" y="2742491"/>
            <a:ext cx="4208734" cy="41020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87"/>
        <p:cNvGrpSpPr/>
        <p:nvPr/>
      </p:nvGrpSpPr>
      <p:grpSpPr>
        <a:xfrm>
          <a:off x="0" y="0"/>
          <a:ext cx="0" cy="0"/>
          <a:chOff x="0" y="0"/>
          <a:chExt cx="0" cy="0"/>
        </a:xfrm>
      </p:grpSpPr>
      <p:sp>
        <p:nvSpPr>
          <p:cNvPr id="88" name="Google Shape;88;p3"/>
          <p:cNvSpPr/>
          <p:nvPr/>
        </p:nvSpPr>
        <p:spPr>
          <a:xfrm>
            <a:off x="0" y="0"/>
            <a:ext cx="18288000" cy="10287000"/>
          </a:xfrm>
          <a:custGeom>
            <a:avLst/>
            <a:gdLst/>
            <a:ahLst/>
            <a:cxnLst/>
            <a:rect l="l" t="t" r="r" b="b"/>
            <a:pathLst>
              <a:path w="18288000" h="10287000" extrusionOk="0">
                <a:moveTo>
                  <a:pt x="18287998" y="10286999"/>
                </a:moveTo>
                <a:lnTo>
                  <a:pt x="0" y="10286999"/>
                </a:lnTo>
                <a:lnTo>
                  <a:pt x="0" y="0"/>
                </a:lnTo>
                <a:lnTo>
                  <a:pt x="18287998" y="0"/>
                </a:lnTo>
                <a:lnTo>
                  <a:pt x="18287998" y="10286999"/>
                </a:lnTo>
                <a:close/>
              </a:path>
            </a:pathLst>
          </a:custGeom>
          <a:solidFill>
            <a:srgbClr val="00006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89" name="Google Shape;89;p3"/>
          <p:cNvPicPr preferRelativeResize="0"/>
          <p:nvPr/>
        </p:nvPicPr>
        <p:blipFill rotWithShape="1">
          <a:blip r:embed="rId3">
            <a:alphaModFix/>
          </a:blip>
          <a:srcRect/>
          <a:stretch/>
        </p:blipFill>
        <p:spPr>
          <a:xfrm>
            <a:off x="0" y="0"/>
            <a:ext cx="5786634" cy="10286999"/>
          </a:xfrm>
          <a:prstGeom prst="rect">
            <a:avLst/>
          </a:prstGeom>
          <a:noFill/>
          <a:ln>
            <a:noFill/>
          </a:ln>
        </p:spPr>
      </p:pic>
      <p:grpSp>
        <p:nvGrpSpPr>
          <p:cNvPr id="90" name="Google Shape;90;p3"/>
          <p:cNvGrpSpPr/>
          <p:nvPr/>
        </p:nvGrpSpPr>
        <p:grpSpPr>
          <a:xfrm>
            <a:off x="5897879" y="7669181"/>
            <a:ext cx="6473190" cy="114300"/>
            <a:chOff x="5897879" y="7669181"/>
            <a:chExt cx="6473190" cy="114300"/>
          </a:xfrm>
        </p:grpSpPr>
        <p:sp>
          <p:nvSpPr>
            <p:cNvPr id="91" name="Google Shape;91;p3"/>
            <p:cNvSpPr/>
            <p:nvPr/>
          </p:nvSpPr>
          <p:spPr>
            <a:xfrm>
              <a:off x="5897879" y="7726331"/>
              <a:ext cx="6473190" cy="0"/>
            </a:xfrm>
            <a:custGeom>
              <a:avLst/>
              <a:gdLst/>
              <a:ahLst/>
              <a:cxnLst/>
              <a:rect l="l" t="t" r="r" b="b"/>
              <a:pathLst>
                <a:path w="6473190" h="120000" extrusionOk="0">
                  <a:moveTo>
                    <a:pt x="0" y="0"/>
                  </a:moveTo>
                  <a:lnTo>
                    <a:pt x="6473189" y="0"/>
                  </a:lnTo>
                </a:path>
              </a:pathLst>
            </a:custGeom>
            <a:noFill/>
            <a:ln w="380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 name="Google Shape;92;p3"/>
            <p:cNvSpPr/>
            <p:nvPr/>
          </p:nvSpPr>
          <p:spPr>
            <a:xfrm>
              <a:off x="12294869" y="7669181"/>
              <a:ext cx="76200" cy="114300"/>
            </a:xfrm>
            <a:custGeom>
              <a:avLst/>
              <a:gdLst/>
              <a:ahLst/>
              <a:cxnLst/>
              <a:rect l="l" t="t" r="r" b="b"/>
              <a:pathLst>
                <a:path w="76200" h="114300" extrusionOk="0">
                  <a:moveTo>
                    <a:pt x="0" y="0"/>
                  </a:moveTo>
                  <a:lnTo>
                    <a:pt x="76199" y="57149"/>
                  </a:lnTo>
                  <a:lnTo>
                    <a:pt x="0" y="114299"/>
                  </a:lnTo>
                </a:path>
              </a:pathLst>
            </a:custGeom>
            <a:noFill/>
            <a:ln w="380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93" name="Google Shape;93;p3"/>
          <p:cNvGrpSpPr/>
          <p:nvPr/>
        </p:nvGrpSpPr>
        <p:grpSpPr>
          <a:xfrm>
            <a:off x="5897879" y="4042232"/>
            <a:ext cx="6473190" cy="114300"/>
            <a:chOff x="5897879" y="4042232"/>
            <a:chExt cx="6473190" cy="114300"/>
          </a:xfrm>
        </p:grpSpPr>
        <p:sp>
          <p:nvSpPr>
            <p:cNvPr id="94" name="Google Shape;94;p3"/>
            <p:cNvSpPr/>
            <p:nvPr/>
          </p:nvSpPr>
          <p:spPr>
            <a:xfrm>
              <a:off x="5897879" y="4099382"/>
              <a:ext cx="6473190" cy="0"/>
            </a:xfrm>
            <a:custGeom>
              <a:avLst/>
              <a:gdLst/>
              <a:ahLst/>
              <a:cxnLst/>
              <a:rect l="l" t="t" r="r" b="b"/>
              <a:pathLst>
                <a:path w="6473190" h="120000" extrusionOk="0">
                  <a:moveTo>
                    <a:pt x="0" y="0"/>
                  </a:moveTo>
                  <a:lnTo>
                    <a:pt x="6473189" y="0"/>
                  </a:lnTo>
                </a:path>
              </a:pathLst>
            </a:custGeom>
            <a:noFill/>
            <a:ln w="380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 name="Google Shape;95;p3"/>
            <p:cNvSpPr/>
            <p:nvPr/>
          </p:nvSpPr>
          <p:spPr>
            <a:xfrm>
              <a:off x="12294869" y="4042232"/>
              <a:ext cx="76200" cy="114300"/>
            </a:xfrm>
            <a:custGeom>
              <a:avLst/>
              <a:gdLst/>
              <a:ahLst/>
              <a:cxnLst/>
              <a:rect l="l" t="t" r="r" b="b"/>
              <a:pathLst>
                <a:path w="76200" h="114300" extrusionOk="0">
                  <a:moveTo>
                    <a:pt x="0" y="0"/>
                  </a:moveTo>
                  <a:lnTo>
                    <a:pt x="76199" y="57149"/>
                  </a:lnTo>
                  <a:lnTo>
                    <a:pt x="0" y="114299"/>
                  </a:lnTo>
                </a:path>
              </a:pathLst>
            </a:custGeom>
            <a:noFill/>
            <a:ln w="380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96" name="Google Shape;96;p3"/>
          <p:cNvSpPr/>
          <p:nvPr/>
        </p:nvSpPr>
        <p:spPr>
          <a:xfrm>
            <a:off x="7867514" y="1250886"/>
            <a:ext cx="6711950" cy="76200"/>
          </a:xfrm>
          <a:custGeom>
            <a:avLst/>
            <a:gdLst/>
            <a:ahLst/>
            <a:cxnLst/>
            <a:rect l="l" t="t" r="r" b="b"/>
            <a:pathLst>
              <a:path w="6711950" h="76200" extrusionOk="0">
                <a:moveTo>
                  <a:pt x="6711403" y="76199"/>
                </a:moveTo>
                <a:lnTo>
                  <a:pt x="0" y="76199"/>
                </a:lnTo>
                <a:lnTo>
                  <a:pt x="0" y="0"/>
                </a:lnTo>
                <a:lnTo>
                  <a:pt x="6711403" y="0"/>
                </a:lnTo>
                <a:lnTo>
                  <a:pt x="6711403" y="76199"/>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 name="Google Shape;97;p3"/>
          <p:cNvSpPr txBox="1">
            <a:spLocks noGrp="1"/>
          </p:cNvSpPr>
          <p:nvPr>
            <p:ph type="title"/>
          </p:nvPr>
        </p:nvSpPr>
        <p:spPr>
          <a:xfrm>
            <a:off x="7854829" y="390450"/>
            <a:ext cx="9464100" cy="9825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6300">
                <a:solidFill>
                  <a:srgbClr val="FFFFFF"/>
                </a:solidFill>
              </a:rPr>
              <a:t>BROKER’S	CHOICE</a:t>
            </a:r>
            <a:endParaRPr sz="6300"/>
          </a:p>
        </p:txBody>
      </p:sp>
      <p:sp>
        <p:nvSpPr>
          <p:cNvPr id="98" name="Google Shape;98;p3"/>
          <p:cNvSpPr txBox="1"/>
          <p:nvPr/>
        </p:nvSpPr>
        <p:spPr>
          <a:xfrm>
            <a:off x="6103236" y="1859405"/>
            <a:ext cx="11076300" cy="7374900"/>
          </a:xfrm>
          <a:prstGeom prst="rect">
            <a:avLst/>
          </a:prstGeom>
          <a:noFill/>
          <a:ln>
            <a:noFill/>
          </a:ln>
        </p:spPr>
        <p:txBody>
          <a:bodyPr spcFirstLastPara="1" wrap="square" lIns="0" tIns="12050" rIns="0" bIns="0" anchor="t" anchorCtr="0">
            <a:spAutoFit/>
          </a:bodyPr>
          <a:lstStyle/>
          <a:p>
            <a:pPr marL="12700" marR="38100" lvl="0" indent="0" algn="l" rtl="0">
              <a:lnSpc>
                <a:spcPct val="116100"/>
              </a:lnSpc>
              <a:spcBef>
                <a:spcPts val="0"/>
              </a:spcBef>
              <a:spcAft>
                <a:spcPts val="0"/>
              </a:spcAft>
              <a:buNone/>
            </a:pPr>
            <a:r>
              <a:rPr lang="en-US" sz="3500">
                <a:solidFill>
                  <a:srgbClr val="FFFFFF"/>
                </a:solidFill>
                <a:latin typeface="Helvetica Neue"/>
                <a:ea typeface="Helvetica Neue"/>
                <a:cs typeface="Helvetica Neue"/>
                <a:sym typeface="Helvetica Neue"/>
              </a:rPr>
              <a:t>After conducting a comprehensive analysis of various  brokers,	the most suitable ones were :</a:t>
            </a:r>
            <a:endParaRPr sz="3500">
              <a:solidFill>
                <a:schemeClr val="dk1"/>
              </a:solidFill>
              <a:latin typeface="Helvetica Neue"/>
              <a:ea typeface="Helvetica Neue"/>
              <a:cs typeface="Helvetica Neue"/>
              <a:sym typeface="Helvetica Neue"/>
            </a:endParaRPr>
          </a:p>
          <a:p>
            <a:pPr marL="12700" marR="0" lvl="0" indent="0" algn="l" rtl="0">
              <a:lnSpc>
                <a:spcPct val="100000"/>
              </a:lnSpc>
              <a:spcBef>
                <a:spcPts val="2840"/>
              </a:spcBef>
              <a:spcAft>
                <a:spcPts val="0"/>
              </a:spcAft>
              <a:buNone/>
            </a:pPr>
            <a:r>
              <a:rPr lang="en-US" sz="4000" b="1">
                <a:solidFill>
                  <a:srgbClr val="D4D9E6"/>
                </a:solidFill>
                <a:latin typeface="Cambria"/>
                <a:ea typeface="Cambria"/>
                <a:cs typeface="Cambria"/>
                <a:sym typeface="Cambria"/>
              </a:rPr>
              <a:t>1/ Tunisie Valeurs</a:t>
            </a:r>
            <a:endParaRPr sz="4000">
              <a:solidFill>
                <a:schemeClr val="dk1"/>
              </a:solidFill>
              <a:latin typeface="Cambria"/>
              <a:ea typeface="Cambria"/>
              <a:cs typeface="Cambria"/>
              <a:sym typeface="Cambria"/>
            </a:endParaRPr>
          </a:p>
          <a:p>
            <a:pPr marL="12700" marR="713740" lvl="0" indent="0" algn="l" rtl="0">
              <a:lnSpc>
                <a:spcPct val="116100"/>
              </a:lnSpc>
              <a:spcBef>
                <a:spcPts val="1830"/>
              </a:spcBef>
              <a:spcAft>
                <a:spcPts val="0"/>
              </a:spcAft>
              <a:buNone/>
            </a:pPr>
            <a:r>
              <a:rPr lang="en-US" sz="3500">
                <a:solidFill>
                  <a:srgbClr val="FFFFFF"/>
                </a:solidFill>
                <a:latin typeface="Helvetica Neue"/>
                <a:ea typeface="Helvetica Neue"/>
                <a:cs typeface="Helvetica Neue"/>
                <a:sym typeface="Helvetica Neue"/>
              </a:rPr>
              <a:t>stands out with its in-depth company analysis and  insightful research .</a:t>
            </a:r>
            <a:endParaRPr sz="3500">
              <a:solidFill>
                <a:schemeClr val="dk1"/>
              </a:solidFill>
              <a:latin typeface="Helvetica Neue"/>
              <a:ea typeface="Helvetica Neue"/>
              <a:cs typeface="Helvetica Neue"/>
              <a:sym typeface="Helvetica Neue"/>
            </a:endParaRPr>
          </a:p>
          <a:p>
            <a:pPr marL="12700" marR="0" lvl="0" indent="0" algn="l" rtl="0">
              <a:lnSpc>
                <a:spcPct val="100000"/>
              </a:lnSpc>
              <a:spcBef>
                <a:spcPts val="675"/>
              </a:spcBef>
              <a:spcAft>
                <a:spcPts val="0"/>
              </a:spcAft>
              <a:buNone/>
            </a:pPr>
            <a:r>
              <a:rPr lang="en-US" sz="3500">
                <a:solidFill>
                  <a:srgbClr val="FFFFFF"/>
                </a:solidFill>
                <a:latin typeface="Helvetica Neue"/>
                <a:ea typeface="Helvetica Neue"/>
                <a:cs typeface="Helvetica Neue"/>
                <a:sym typeface="Helvetica Neue"/>
              </a:rPr>
              <a:t>We negotiated a reduction of fees from 0.8% to 0.5%.</a:t>
            </a:r>
            <a:endParaRPr sz="3500">
              <a:solidFill>
                <a:schemeClr val="dk1"/>
              </a:solidFill>
              <a:latin typeface="Helvetica Neue"/>
              <a:ea typeface="Helvetica Neue"/>
              <a:cs typeface="Helvetica Neue"/>
              <a:sym typeface="Helvetica Neue"/>
            </a:endParaRPr>
          </a:p>
          <a:p>
            <a:pPr marL="0" marR="0" lvl="0" indent="0" algn="l" rtl="0">
              <a:lnSpc>
                <a:spcPct val="100000"/>
              </a:lnSpc>
              <a:spcBef>
                <a:spcPts val="40"/>
              </a:spcBef>
              <a:spcAft>
                <a:spcPts val="0"/>
              </a:spcAft>
              <a:buNone/>
            </a:pPr>
            <a:endParaRPr sz="6550">
              <a:solidFill>
                <a:schemeClr val="dk1"/>
              </a:solidFill>
              <a:latin typeface="Helvetica Neue"/>
              <a:ea typeface="Helvetica Neue"/>
              <a:cs typeface="Helvetica Neue"/>
              <a:sym typeface="Helvetica Neue"/>
            </a:endParaRPr>
          </a:p>
          <a:p>
            <a:pPr marL="12700" marR="0" lvl="0" indent="0" algn="l" rtl="0">
              <a:lnSpc>
                <a:spcPct val="100000"/>
              </a:lnSpc>
              <a:spcBef>
                <a:spcPts val="0"/>
              </a:spcBef>
              <a:spcAft>
                <a:spcPts val="0"/>
              </a:spcAft>
              <a:buNone/>
            </a:pPr>
            <a:r>
              <a:rPr lang="en-US" sz="4000" b="1">
                <a:solidFill>
                  <a:srgbClr val="D4D9E6"/>
                </a:solidFill>
                <a:latin typeface="Cambria"/>
                <a:ea typeface="Cambria"/>
                <a:cs typeface="Cambria"/>
                <a:sym typeface="Cambria"/>
              </a:rPr>
              <a:t>2/ MAC SA</a:t>
            </a:r>
            <a:endParaRPr sz="4000">
              <a:solidFill>
                <a:schemeClr val="dk1"/>
              </a:solidFill>
              <a:latin typeface="Cambria"/>
              <a:ea typeface="Cambria"/>
              <a:cs typeface="Cambria"/>
              <a:sym typeface="Cambria"/>
            </a:endParaRPr>
          </a:p>
          <a:p>
            <a:pPr marL="12700" marR="1098550" lvl="0" indent="0" algn="l" rtl="0">
              <a:lnSpc>
                <a:spcPct val="116100"/>
              </a:lnSpc>
              <a:spcBef>
                <a:spcPts val="1775"/>
              </a:spcBef>
              <a:spcAft>
                <a:spcPts val="0"/>
              </a:spcAft>
              <a:buNone/>
            </a:pPr>
            <a:r>
              <a:rPr lang="en-US" sz="3500">
                <a:solidFill>
                  <a:srgbClr val="FFFFFF"/>
                </a:solidFill>
                <a:latin typeface="Helvetica Neue"/>
                <a:ea typeface="Helvetica Neue"/>
                <a:cs typeface="Helvetica Neue"/>
                <a:sym typeface="Helvetica Neue"/>
              </a:rPr>
              <a:t>We opened an account with Mac SA for its lower  fees (0.3%) compared to Tunisie Valeurs.</a:t>
            </a:r>
            <a:endParaRPr sz="3500">
              <a:solidFill>
                <a:schemeClr val="dk1"/>
              </a:solidFill>
              <a:latin typeface="Helvetica Neue"/>
              <a:ea typeface="Helvetica Neue"/>
              <a:cs typeface="Helvetica Neue"/>
              <a:sym typeface="Helvetica Neue"/>
            </a:endParaRPr>
          </a:p>
        </p:txBody>
      </p:sp>
      <p:pic>
        <p:nvPicPr>
          <p:cNvPr id="99" name="Google Shape;99;p3"/>
          <p:cNvPicPr preferRelativeResize="0"/>
          <p:nvPr/>
        </p:nvPicPr>
        <p:blipFill rotWithShape="1">
          <a:blip r:embed="rId4">
            <a:alphaModFix/>
          </a:blip>
          <a:srcRect/>
          <a:stretch/>
        </p:blipFill>
        <p:spPr>
          <a:xfrm>
            <a:off x="8043074" y="1554972"/>
            <a:ext cx="7873839" cy="787375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03"/>
        <p:cNvGrpSpPr/>
        <p:nvPr/>
      </p:nvGrpSpPr>
      <p:grpSpPr>
        <a:xfrm>
          <a:off x="0" y="0"/>
          <a:ext cx="0" cy="0"/>
          <a:chOff x="0" y="0"/>
          <a:chExt cx="0" cy="0"/>
        </a:xfrm>
      </p:grpSpPr>
      <p:pic>
        <p:nvPicPr>
          <p:cNvPr id="104" name="Google Shape;104;p4"/>
          <p:cNvPicPr preferRelativeResize="0"/>
          <p:nvPr/>
        </p:nvPicPr>
        <p:blipFill rotWithShape="1">
          <a:blip r:embed="rId3">
            <a:alphaModFix/>
          </a:blip>
          <a:srcRect/>
          <a:stretch/>
        </p:blipFill>
        <p:spPr>
          <a:xfrm>
            <a:off x="50" y="0"/>
            <a:ext cx="18288000" cy="10286999"/>
          </a:xfrm>
          <a:prstGeom prst="rect">
            <a:avLst/>
          </a:prstGeom>
          <a:noFill/>
          <a:ln>
            <a:noFill/>
          </a:ln>
        </p:spPr>
      </p:pic>
      <p:sp>
        <p:nvSpPr>
          <p:cNvPr id="105" name="Google Shape;105;p4"/>
          <p:cNvSpPr/>
          <p:nvPr/>
        </p:nvSpPr>
        <p:spPr>
          <a:xfrm>
            <a:off x="29332" y="0"/>
            <a:ext cx="2381250" cy="2084070"/>
          </a:xfrm>
          <a:custGeom>
            <a:avLst/>
            <a:gdLst/>
            <a:ahLst/>
            <a:cxnLst/>
            <a:rect l="l" t="t" r="r" b="b"/>
            <a:pathLst>
              <a:path w="2381250" h="2084070" extrusionOk="0">
                <a:moveTo>
                  <a:pt x="1190625" y="2083592"/>
                </a:moveTo>
                <a:lnTo>
                  <a:pt x="0" y="0"/>
                </a:lnTo>
                <a:lnTo>
                  <a:pt x="2381250" y="0"/>
                </a:lnTo>
                <a:lnTo>
                  <a:pt x="1190625" y="2083592"/>
                </a:lnTo>
                <a:close/>
              </a:path>
            </a:pathLst>
          </a:custGeom>
          <a:solidFill>
            <a:srgbClr val="0D0D6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4"/>
          <p:cNvSpPr/>
          <p:nvPr/>
        </p:nvSpPr>
        <p:spPr>
          <a:xfrm>
            <a:off x="5179739" y="2140505"/>
            <a:ext cx="7928609" cy="66675"/>
          </a:xfrm>
          <a:custGeom>
            <a:avLst/>
            <a:gdLst/>
            <a:ahLst/>
            <a:cxnLst/>
            <a:rect l="l" t="t" r="r" b="b"/>
            <a:pathLst>
              <a:path w="7928609" h="66675" extrusionOk="0">
                <a:moveTo>
                  <a:pt x="7928520" y="66674"/>
                </a:moveTo>
                <a:lnTo>
                  <a:pt x="0" y="66674"/>
                </a:lnTo>
                <a:lnTo>
                  <a:pt x="0" y="0"/>
                </a:lnTo>
                <a:lnTo>
                  <a:pt x="7928520" y="0"/>
                </a:lnTo>
                <a:lnTo>
                  <a:pt x="7928520" y="66674"/>
                </a:lnTo>
                <a:close/>
              </a:path>
            </a:pathLst>
          </a:custGeom>
          <a:solidFill>
            <a:srgbClr val="0C0CA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4"/>
          <p:cNvSpPr txBox="1">
            <a:spLocks noGrp="1"/>
          </p:cNvSpPr>
          <p:nvPr>
            <p:ph type="title"/>
          </p:nvPr>
        </p:nvSpPr>
        <p:spPr>
          <a:xfrm>
            <a:off x="5167039" y="1391237"/>
            <a:ext cx="7954009" cy="863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A TOP-DOWN STRATEGY</a:t>
            </a:r>
            <a:endParaRPr/>
          </a:p>
        </p:txBody>
      </p:sp>
      <p:sp>
        <p:nvSpPr>
          <p:cNvPr id="108" name="Google Shape;108;p4"/>
          <p:cNvSpPr txBox="1"/>
          <p:nvPr/>
        </p:nvSpPr>
        <p:spPr>
          <a:xfrm>
            <a:off x="2168681" y="3470800"/>
            <a:ext cx="7347900" cy="7056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4500">
                <a:solidFill>
                  <a:schemeClr val="dk1"/>
                </a:solidFill>
                <a:latin typeface="Cambria"/>
                <a:ea typeface="Cambria"/>
                <a:cs typeface="Cambria"/>
                <a:sym typeface="Cambria"/>
              </a:rPr>
              <a:t>Sector Analysis</a:t>
            </a:r>
            <a:endParaRPr sz="4500">
              <a:solidFill>
                <a:schemeClr val="dk1"/>
              </a:solidFill>
              <a:latin typeface="Cambria"/>
              <a:ea typeface="Cambria"/>
              <a:cs typeface="Cambria"/>
              <a:sym typeface="Cambria"/>
            </a:endParaRPr>
          </a:p>
        </p:txBody>
      </p:sp>
      <p:sp>
        <p:nvSpPr>
          <p:cNvPr id="109" name="Google Shape;109;p4"/>
          <p:cNvSpPr txBox="1"/>
          <p:nvPr/>
        </p:nvSpPr>
        <p:spPr>
          <a:xfrm>
            <a:off x="2835148" y="4380313"/>
            <a:ext cx="12617700" cy="7056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4500">
                <a:solidFill>
                  <a:schemeClr val="dk1"/>
                </a:solidFill>
                <a:latin typeface="Cambria"/>
                <a:ea typeface="Cambria"/>
                <a:cs typeface="Cambria"/>
                <a:sym typeface="Cambria"/>
              </a:rPr>
              <a:t>Company Analysis within Chosen Sectors</a:t>
            </a:r>
            <a:endParaRPr sz="4500">
              <a:solidFill>
                <a:schemeClr val="dk1"/>
              </a:solidFill>
              <a:latin typeface="Cambria"/>
              <a:ea typeface="Cambria"/>
              <a:cs typeface="Cambria"/>
              <a:sym typeface="Cambria"/>
            </a:endParaRPr>
          </a:p>
        </p:txBody>
      </p:sp>
      <p:sp>
        <p:nvSpPr>
          <p:cNvPr id="110" name="Google Shape;110;p4"/>
          <p:cNvSpPr txBox="1"/>
          <p:nvPr/>
        </p:nvSpPr>
        <p:spPr>
          <a:xfrm>
            <a:off x="3625450" y="5289825"/>
            <a:ext cx="15109800" cy="7056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4500">
                <a:solidFill>
                  <a:schemeClr val="dk1"/>
                </a:solidFill>
                <a:latin typeface="Cambria"/>
                <a:ea typeface="Cambria"/>
                <a:cs typeface="Cambria"/>
                <a:sym typeface="Cambria"/>
              </a:rPr>
              <a:t>Choosing the Most Profitable Companies: (20 companies)</a:t>
            </a:r>
            <a:endParaRPr sz="4500">
              <a:solidFill>
                <a:schemeClr val="dk1"/>
              </a:solidFill>
              <a:latin typeface="Cambria"/>
              <a:ea typeface="Cambria"/>
              <a:cs typeface="Cambria"/>
              <a:sym typeface="Cambria"/>
            </a:endParaRPr>
          </a:p>
        </p:txBody>
      </p:sp>
      <p:sp>
        <p:nvSpPr>
          <p:cNvPr id="111" name="Google Shape;111;p4"/>
          <p:cNvSpPr txBox="1"/>
          <p:nvPr/>
        </p:nvSpPr>
        <p:spPr>
          <a:xfrm>
            <a:off x="4432752" y="6194450"/>
            <a:ext cx="13855200" cy="7056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4500">
                <a:solidFill>
                  <a:schemeClr val="dk1"/>
                </a:solidFill>
                <a:latin typeface="Cambria"/>
                <a:ea typeface="Cambria"/>
                <a:cs typeface="Cambria"/>
                <a:sym typeface="Cambria"/>
              </a:rPr>
              <a:t>Finalizing Investment Decisions: (12 companies)</a:t>
            </a:r>
            <a:endParaRPr sz="4500">
              <a:solidFill>
                <a:schemeClr val="dk1"/>
              </a:solidFill>
              <a:latin typeface="Cambria"/>
              <a:ea typeface="Cambria"/>
              <a:cs typeface="Cambria"/>
              <a:sym typeface="Cambria"/>
            </a:endParaRPr>
          </a:p>
        </p:txBody>
      </p:sp>
      <p:sp>
        <p:nvSpPr>
          <p:cNvPr id="112" name="Google Shape;112;p4"/>
          <p:cNvSpPr/>
          <p:nvPr/>
        </p:nvSpPr>
        <p:spPr>
          <a:xfrm>
            <a:off x="817735" y="0"/>
            <a:ext cx="2719070" cy="2379345"/>
          </a:xfrm>
          <a:custGeom>
            <a:avLst/>
            <a:gdLst/>
            <a:ahLst/>
            <a:cxnLst/>
            <a:rect l="l" t="t" r="r" b="b"/>
            <a:pathLst>
              <a:path w="2719070" h="2379345" extrusionOk="0">
                <a:moveTo>
                  <a:pt x="1359353" y="2378867"/>
                </a:moveTo>
                <a:lnTo>
                  <a:pt x="0" y="0"/>
                </a:lnTo>
                <a:lnTo>
                  <a:pt x="2718707" y="0"/>
                </a:lnTo>
                <a:lnTo>
                  <a:pt x="1359353" y="2378867"/>
                </a:lnTo>
                <a:close/>
              </a:path>
            </a:pathLst>
          </a:custGeom>
          <a:solidFill>
            <a:srgbClr val="81877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13" name="Google Shape;113;p4"/>
          <p:cNvGrpSpPr/>
          <p:nvPr/>
        </p:nvGrpSpPr>
        <p:grpSpPr>
          <a:xfrm>
            <a:off x="14409255" y="7586662"/>
            <a:ext cx="3771610" cy="2700655"/>
            <a:chOff x="14409255" y="7586662"/>
            <a:chExt cx="3771610" cy="2700655"/>
          </a:xfrm>
        </p:grpSpPr>
        <p:sp>
          <p:nvSpPr>
            <p:cNvPr id="114" name="Google Shape;114;p4"/>
            <p:cNvSpPr/>
            <p:nvPr/>
          </p:nvSpPr>
          <p:spPr>
            <a:xfrm>
              <a:off x="15290345" y="7758112"/>
              <a:ext cx="2890520" cy="2529205"/>
            </a:xfrm>
            <a:custGeom>
              <a:avLst/>
              <a:gdLst/>
              <a:ahLst/>
              <a:cxnLst/>
              <a:rect l="l" t="t" r="r" b="b"/>
              <a:pathLst>
                <a:path w="2890519" h="2529204" extrusionOk="0">
                  <a:moveTo>
                    <a:pt x="1445078" y="0"/>
                  </a:moveTo>
                  <a:lnTo>
                    <a:pt x="2890157" y="2528887"/>
                  </a:lnTo>
                  <a:lnTo>
                    <a:pt x="0" y="2528887"/>
                  </a:lnTo>
                  <a:lnTo>
                    <a:pt x="1445078" y="0"/>
                  </a:lnTo>
                  <a:close/>
                </a:path>
              </a:pathLst>
            </a:custGeom>
            <a:solidFill>
              <a:srgbClr val="81877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 name="Google Shape;115;p4"/>
            <p:cNvSpPr/>
            <p:nvPr/>
          </p:nvSpPr>
          <p:spPr>
            <a:xfrm>
              <a:off x="14409255" y="7586662"/>
              <a:ext cx="3086100" cy="2700655"/>
            </a:xfrm>
            <a:custGeom>
              <a:avLst/>
              <a:gdLst/>
              <a:ahLst/>
              <a:cxnLst/>
              <a:rect l="l" t="t" r="r" b="b"/>
              <a:pathLst>
                <a:path w="3086100" h="2700654" extrusionOk="0">
                  <a:moveTo>
                    <a:pt x="1543049" y="0"/>
                  </a:moveTo>
                  <a:lnTo>
                    <a:pt x="3086098" y="2700334"/>
                  </a:lnTo>
                  <a:lnTo>
                    <a:pt x="0" y="2700337"/>
                  </a:lnTo>
                  <a:lnTo>
                    <a:pt x="1543049" y="0"/>
                  </a:lnTo>
                  <a:close/>
                </a:path>
              </a:pathLst>
            </a:custGeom>
            <a:solidFill>
              <a:srgbClr val="0D0D6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16" name="Google Shape;116;p4"/>
          <p:cNvSpPr/>
          <p:nvPr/>
        </p:nvSpPr>
        <p:spPr>
          <a:xfrm>
            <a:off x="1372357" y="3550432"/>
            <a:ext cx="622300" cy="647700"/>
          </a:xfrm>
          <a:custGeom>
            <a:avLst/>
            <a:gdLst/>
            <a:ahLst/>
            <a:cxnLst/>
            <a:rect l="l" t="t" r="r" b="b"/>
            <a:pathLst>
              <a:path w="622300" h="647700" extrusionOk="0">
                <a:moveTo>
                  <a:pt x="311049" y="647451"/>
                </a:moveTo>
                <a:lnTo>
                  <a:pt x="265074" y="643942"/>
                </a:lnTo>
                <a:lnTo>
                  <a:pt x="221205" y="633746"/>
                </a:lnTo>
                <a:lnTo>
                  <a:pt x="179911" y="617364"/>
                </a:lnTo>
                <a:lnTo>
                  <a:pt x="141674" y="595298"/>
                </a:lnTo>
                <a:lnTo>
                  <a:pt x="106973" y="568048"/>
                </a:lnTo>
                <a:lnTo>
                  <a:pt x="76292" y="536114"/>
                </a:lnTo>
                <a:lnTo>
                  <a:pt x="50109" y="499998"/>
                </a:lnTo>
                <a:lnTo>
                  <a:pt x="28908" y="460201"/>
                </a:lnTo>
                <a:lnTo>
                  <a:pt x="13168" y="417222"/>
                </a:lnTo>
                <a:lnTo>
                  <a:pt x="3372" y="371564"/>
                </a:lnTo>
                <a:lnTo>
                  <a:pt x="0" y="323727"/>
                </a:lnTo>
                <a:lnTo>
                  <a:pt x="3372" y="275888"/>
                </a:lnTo>
                <a:lnTo>
                  <a:pt x="13168" y="230230"/>
                </a:lnTo>
                <a:lnTo>
                  <a:pt x="28908" y="187251"/>
                </a:lnTo>
                <a:lnTo>
                  <a:pt x="50109" y="147454"/>
                </a:lnTo>
                <a:lnTo>
                  <a:pt x="76292" y="111338"/>
                </a:lnTo>
                <a:lnTo>
                  <a:pt x="106973" y="79404"/>
                </a:lnTo>
                <a:lnTo>
                  <a:pt x="141674" y="52154"/>
                </a:lnTo>
                <a:lnTo>
                  <a:pt x="179911" y="30087"/>
                </a:lnTo>
                <a:lnTo>
                  <a:pt x="221205" y="13706"/>
                </a:lnTo>
                <a:lnTo>
                  <a:pt x="265074" y="3510"/>
                </a:lnTo>
                <a:lnTo>
                  <a:pt x="311037" y="0"/>
                </a:lnTo>
                <a:lnTo>
                  <a:pt x="357000" y="3510"/>
                </a:lnTo>
                <a:lnTo>
                  <a:pt x="400869" y="13706"/>
                </a:lnTo>
                <a:lnTo>
                  <a:pt x="442162" y="30087"/>
                </a:lnTo>
                <a:lnTo>
                  <a:pt x="480400" y="52154"/>
                </a:lnTo>
                <a:lnTo>
                  <a:pt x="515100" y="79404"/>
                </a:lnTo>
                <a:lnTo>
                  <a:pt x="545782" y="111338"/>
                </a:lnTo>
                <a:lnTo>
                  <a:pt x="571964" y="147454"/>
                </a:lnTo>
                <a:lnTo>
                  <a:pt x="593166" y="187251"/>
                </a:lnTo>
                <a:lnTo>
                  <a:pt x="608905" y="230230"/>
                </a:lnTo>
                <a:lnTo>
                  <a:pt x="618702" y="275888"/>
                </a:lnTo>
                <a:lnTo>
                  <a:pt x="622074" y="323727"/>
                </a:lnTo>
                <a:lnTo>
                  <a:pt x="618702" y="371564"/>
                </a:lnTo>
                <a:lnTo>
                  <a:pt x="608905" y="417222"/>
                </a:lnTo>
                <a:lnTo>
                  <a:pt x="593166" y="460201"/>
                </a:lnTo>
                <a:lnTo>
                  <a:pt x="571964" y="499998"/>
                </a:lnTo>
                <a:lnTo>
                  <a:pt x="545782" y="536114"/>
                </a:lnTo>
                <a:lnTo>
                  <a:pt x="515100" y="568048"/>
                </a:lnTo>
                <a:lnTo>
                  <a:pt x="480400" y="595298"/>
                </a:lnTo>
                <a:lnTo>
                  <a:pt x="442162" y="617364"/>
                </a:lnTo>
                <a:lnTo>
                  <a:pt x="400869" y="633746"/>
                </a:lnTo>
                <a:lnTo>
                  <a:pt x="357000" y="643942"/>
                </a:lnTo>
                <a:lnTo>
                  <a:pt x="311049" y="647451"/>
                </a:lnTo>
                <a:close/>
              </a:path>
            </a:pathLst>
          </a:custGeom>
          <a:solidFill>
            <a:srgbClr val="0D0D6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 name="Google Shape;117;p4"/>
          <p:cNvSpPr txBox="1"/>
          <p:nvPr/>
        </p:nvSpPr>
        <p:spPr>
          <a:xfrm>
            <a:off x="1590812" y="3686988"/>
            <a:ext cx="185420" cy="3606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200" b="1">
                <a:solidFill>
                  <a:srgbClr val="FFFFFF"/>
                </a:solidFill>
                <a:latin typeface="Courier New"/>
                <a:ea typeface="Courier New"/>
                <a:cs typeface="Courier New"/>
                <a:sym typeface="Courier New"/>
              </a:rPr>
              <a:t>1</a:t>
            </a:r>
            <a:endParaRPr sz="2200">
              <a:solidFill>
                <a:schemeClr val="dk1"/>
              </a:solidFill>
              <a:latin typeface="Courier New"/>
              <a:ea typeface="Courier New"/>
              <a:cs typeface="Courier New"/>
              <a:sym typeface="Courier New"/>
            </a:endParaRPr>
          </a:p>
        </p:txBody>
      </p:sp>
      <p:sp>
        <p:nvSpPr>
          <p:cNvPr id="118" name="Google Shape;118;p4"/>
          <p:cNvSpPr/>
          <p:nvPr/>
        </p:nvSpPr>
        <p:spPr>
          <a:xfrm>
            <a:off x="2009111" y="4521425"/>
            <a:ext cx="622300" cy="622300"/>
          </a:xfrm>
          <a:custGeom>
            <a:avLst/>
            <a:gdLst/>
            <a:ahLst/>
            <a:cxnLst/>
            <a:rect l="l" t="t" r="r" b="b"/>
            <a:pathLst>
              <a:path w="622300" h="622300" extrusionOk="0">
                <a:moveTo>
                  <a:pt x="311042" y="622074"/>
                </a:moveTo>
                <a:lnTo>
                  <a:pt x="265074" y="618702"/>
                </a:lnTo>
                <a:lnTo>
                  <a:pt x="221205" y="608905"/>
                </a:lnTo>
                <a:lnTo>
                  <a:pt x="179911" y="593166"/>
                </a:lnTo>
                <a:lnTo>
                  <a:pt x="141674" y="571964"/>
                </a:lnTo>
                <a:lnTo>
                  <a:pt x="106974" y="545782"/>
                </a:lnTo>
                <a:lnTo>
                  <a:pt x="76292" y="515100"/>
                </a:lnTo>
                <a:lnTo>
                  <a:pt x="50110" y="480400"/>
                </a:lnTo>
                <a:lnTo>
                  <a:pt x="28908" y="442162"/>
                </a:lnTo>
                <a:lnTo>
                  <a:pt x="13169" y="400869"/>
                </a:lnTo>
                <a:lnTo>
                  <a:pt x="3372" y="357000"/>
                </a:lnTo>
                <a:lnTo>
                  <a:pt x="0" y="311037"/>
                </a:lnTo>
                <a:lnTo>
                  <a:pt x="3372" y="265074"/>
                </a:lnTo>
                <a:lnTo>
                  <a:pt x="13169" y="221205"/>
                </a:lnTo>
                <a:lnTo>
                  <a:pt x="28908" y="179911"/>
                </a:lnTo>
                <a:lnTo>
                  <a:pt x="50110" y="141674"/>
                </a:lnTo>
                <a:lnTo>
                  <a:pt x="76292" y="106974"/>
                </a:lnTo>
                <a:lnTo>
                  <a:pt x="106974" y="76292"/>
                </a:lnTo>
                <a:lnTo>
                  <a:pt x="141674" y="50110"/>
                </a:lnTo>
                <a:lnTo>
                  <a:pt x="179911" y="28908"/>
                </a:lnTo>
                <a:lnTo>
                  <a:pt x="221205" y="13169"/>
                </a:lnTo>
                <a:lnTo>
                  <a:pt x="265074" y="3372"/>
                </a:lnTo>
                <a:lnTo>
                  <a:pt x="311037" y="0"/>
                </a:lnTo>
                <a:lnTo>
                  <a:pt x="357000" y="3372"/>
                </a:lnTo>
                <a:lnTo>
                  <a:pt x="400869" y="13169"/>
                </a:lnTo>
                <a:lnTo>
                  <a:pt x="442162" y="28908"/>
                </a:lnTo>
                <a:lnTo>
                  <a:pt x="480400" y="50110"/>
                </a:lnTo>
                <a:lnTo>
                  <a:pt x="515100" y="76292"/>
                </a:lnTo>
                <a:lnTo>
                  <a:pt x="545782" y="106974"/>
                </a:lnTo>
                <a:lnTo>
                  <a:pt x="571964" y="141674"/>
                </a:lnTo>
                <a:lnTo>
                  <a:pt x="593166" y="179911"/>
                </a:lnTo>
                <a:lnTo>
                  <a:pt x="608905" y="221205"/>
                </a:lnTo>
                <a:lnTo>
                  <a:pt x="618702" y="265074"/>
                </a:lnTo>
                <a:lnTo>
                  <a:pt x="622074" y="311037"/>
                </a:lnTo>
                <a:lnTo>
                  <a:pt x="618702" y="357000"/>
                </a:lnTo>
                <a:lnTo>
                  <a:pt x="608905" y="400869"/>
                </a:lnTo>
                <a:lnTo>
                  <a:pt x="593166" y="442162"/>
                </a:lnTo>
                <a:lnTo>
                  <a:pt x="571964" y="480400"/>
                </a:lnTo>
                <a:lnTo>
                  <a:pt x="545782" y="515100"/>
                </a:lnTo>
                <a:lnTo>
                  <a:pt x="515100" y="545782"/>
                </a:lnTo>
                <a:lnTo>
                  <a:pt x="480400" y="571964"/>
                </a:lnTo>
                <a:lnTo>
                  <a:pt x="442162" y="593166"/>
                </a:lnTo>
                <a:lnTo>
                  <a:pt x="400869" y="608905"/>
                </a:lnTo>
                <a:lnTo>
                  <a:pt x="357000" y="618702"/>
                </a:lnTo>
                <a:lnTo>
                  <a:pt x="311042" y="622074"/>
                </a:lnTo>
                <a:close/>
              </a:path>
            </a:pathLst>
          </a:custGeom>
          <a:solidFill>
            <a:srgbClr val="0D0D6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 name="Google Shape;119;p4"/>
          <p:cNvSpPr txBox="1"/>
          <p:nvPr/>
        </p:nvSpPr>
        <p:spPr>
          <a:xfrm>
            <a:off x="2223725" y="4635788"/>
            <a:ext cx="192405" cy="3759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300">
                <a:solidFill>
                  <a:srgbClr val="FFFFFF"/>
                </a:solidFill>
                <a:latin typeface="Helvetica Neue"/>
                <a:ea typeface="Helvetica Neue"/>
                <a:cs typeface="Helvetica Neue"/>
                <a:sym typeface="Helvetica Neue"/>
              </a:rPr>
              <a:t>2</a:t>
            </a:r>
            <a:endParaRPr sz="2300">
              <a:solidFill>
                <a:schemeClr val="dk1"/>
              </a:solidFill>
              <a:latin typeface="Helvetica Neue"/>
              <a:ea typeface="Helvetica Neue"/>
              <a:cs typeface="Helvetica Neue"/>
              <a:sym typeface="Helvetica Neue"/>
            </a:endParaRPr>
          </a:p>
        </p:txBody>
      </p:sp>
      <p:sp>
        <p:nvSpPr>
          <p:cNvPr id="120" name="Google Shape;120;p4"/>
          <p:cNvSpPr/>
          <p:nvPr/>
        </p:nvSpPr>
        <p:spPr>
          <a:xfrm>
            <a:off x="2763007" y="5369447"/>
            <a:ext cx="622300" cy="647700"/>
          </a:xfrm>
          <a:custGeom>
            <a:avLst/>
            <a:gdLst/>
            <a:ahLst/>
            <a:cxnLst/>
            <a:rect l="l" t="t" r="r" b="b"/>
            <a:pathLst>
              <a:path w="622300" h="647700" extrusionOk="0">
                <a:moveTo>
                  <a:pt x="311037" y="647452"/>
                </a:moveTo>
                <a:lnTo>
                  <a:pt x="265074" y="643942"/>
                </a:lnTo>
                <a:lnTo>
                  <a:pt x="221205" y="633746"/>
                </a:lnTo>
                <a:lnTo>
                  <a:pt x="179911" y="617364"/>
                </a:lnTo>
                <a:lnTo>
                  <a:pt x="141674" y="595298"/>
                </a:lnTo>
                <a:lnTo>
                  <a:pt x="106973" y="568047"/>
                </a:lnTo>
                <a:lnTo>
                  <a:pt x="76292" y="536114"/>
                </a:lnTo>
                <a:lnTo>
                  <a:pt x="50110" y="499998"/>
                </a:lnTo>
                <a:lnTo>
                  <a:pt x="28908" y="460201"/>
                </a:lnTo>
                <a:lnTo>
                  <a:pt x="13168" y="417222"/>
                </a:lnTo>
                <a:lnTo>
                  <a:pt x="3372" y="371564"/>
                </a:lnTo>
                <a:lnTo>
                  <a:pt x="0" y="323727"/>
                </a:lnTo>
                <a:lnTo>
                  <a:pt x="3372" y="275888"/>
                </a:lnTo>
                <a:lnTo>
                  <a:pt x="13168" y="230230"/>
                </a:lnTo>
                <a:lnTo>
                  <a:pt x="28908" y="187251"/>
                </a:lnTo>
                <a:lnTo>
                  <a:pt x="50110" y="147454"/>
                </a:lnTo>
                <a:lnTo>
                  <a:pt x="76292" y="111338"/>
                </a:lnTo>
                <a:lnTo>
                  <a:pt x="106973" y="79404"/>
                </a:lnTo>
                <a:lnTo>
                  <a:pt x="141674" y="52154"/>
                </a:lnTo>
                <a:lnTo>
                  <a:pt x="179911" y="30087"/>
                </a:lnTo>
                <a:lnTo>
                  <a:pt x="221205" y="13706"/>
                </a:lnTo>
                <a:lnTo>
                  <a:pt x="265074" y="3510"/>
                </a:lnTo>
                <a:lnTo>
                  <a:pt x="311037" y="0"/>
                </a:lnTo>
                <a:lnTo>
                  <a:pt x="357000" y="3510"/>
                </a:lnTo>
                <a:lnTo>
                  <a:pt x="400868" y="13706"/>
                </a:lnTo>
                <a:lnTo>
                  <a:pt x="442162" y="30087"/>
                </a:lnTo>
                <a:lnTo>
                  <a:pt x="480400" y="52154"/>
                </a:lnTo>
                <a:lnTo>
                  <a:pt x="515100" y="79404"/>
                </a:lnTo>
                <a:lnTo>
                  <a:pt x="545782" y="111338"/>
                </a:lnTo>
                <a:lnTo>
                  <a:pt x="571964" y="147454"/>
                </a:lnTo>
                <a:lnTo>
                  <a:pt x="593166" y="187251"/>
                </a:lnTo>
                <a:lnTo>
                  <a:pt x="608905" y="230230"/>
                </a:lnTo>
                <a:lnTo>
                  <a:pt x="618702" y="275888"/>
                </a:lnTo>
                <a:lnTo>
                  <a:pt x="622074" y="323727"/>
                </a:lnTo>
                <a:lnTo>
                  <a:pt x="618702" y="371564"/>
                </a:lnTo>
                <a:lnTo>
                  <a:pt x="608905" y="417222"/>
                </a:lnTo>
                <a:lnTo>
                  <a:pt x="593166" y="460201"/>
                </a:lnTo>
                <a:lnTo>
                  <a:pt x="571964" y="499998"/>
                </a:lnTo>
                <a:lnTo>
                  <a:pt x="545782" y="536114"/>
                </a:lnTo>
                <a:lnTo>
                  <a:pt x="515100" y="568047"/>
                </a:lnTo>
                <a:lnTo>
                  <a:pt x="480400" y="595298"/>
                </a:lnTo>
                <a:lnTo>
                  <a:pt x="442162" y="617364"/>
                </a:lnTo>
                <a:lnTo>
                  <a:pt x="400868" y="633746"/>
                </a:lnTo>
                <a:lnTo>
                  <a:pt x="357000" y="643942"/>
                </a:lnTo>
                <a:lnTo>
                  <a:pt x="311037" y="647452"/>
                </a:lnTo>
                <a:close/>
              </a:path>
            </a:pathLst>
          </a:custGeom>
          <a:solidFill>
            <a:srgbClr val="0D0D6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 name="Google Shape;121;p4"/>
          <p:cNvSpPr txBox="1"/>
          <p:nvPr/>
        </p:nvSpPr>
        <p:spPr>
          <a:xfrm>
            <a:off x="2981462" y="5506004"/>
            <a:ext cx="185420" cy="3606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200" b="1">
                <a:solidFill>
                  <a:srgbClr val="FFFFFF"/>
                </a:solidFill>
                <a:latin typeface="Courier New"/>
                <a:ea typeface="Courier New"/>
                <a:cs typeface="Courier New"/>
                <a:sym typeface="Courier New"/>
              </a:rPr>
              <a:t>3</a:t>
            </a:r>
            <a:endParaRPr sz="2200">
              <a:solidFill>
                <a:schemeClr val="dk1"/>
              </a:solidFill>
              <a:latin typeface="Courier New"/>
              <a:ea typeface="Courier New"/>
              <a:cs typeface="Courier New"/>
              <a:sym typeface="Courier New"/>
            </a:endParaRPr>
          </a:p>
        </p:txBody>
      </p:sp>
      <p:sp>
        <p:nvSpPr>
          <p:cNvPr id="122" name="Google Shape;122;p4"/>
          <p:cNvSpPr/>
          <p:nvPr/>
        </p:nvSpPr>
        <p:spPr>
          <a:xfrm>
            <a:off x="3595957" y="6274079"/>
            <a:ext cx="622300" cy="647700"/>
          </a:xfrm>
          <a:custGeom>
            <a:avLst/>
            <a:gdLst/>
            <a:ahLst/>
            <a:cxnLst/>
            <a:rect l="l" t="t" r="r" b="b"/>
            <a:pathLst>
              <a:path w="622300" h="647700" extrusionOk="0">
                <a:moveTo>
                  <a:pt x="311047" y="647452"/>
                </a:moveTo>
                <a:lnTo>
                  <a:pt x="265074" y="643943"/>
                </a:lnTo>
                <a:lnTo>
                  <a:pt x="221205" y="633746"/>
                </a:lnTo>
                <a:lnTo>
                  <a:pt x="179911" y="617365"/>
                </a:lnTo>
                <a:lnTo>
                  <a:pt x="141674" y="595298"/>
                </a:lnTo>
                <a:lnTo>
                  <a:pt x="106973" y="568048"/>
                </a:lnTo>
                <a:lnTo>
                  <a:pt x="76292" y="536114"/>
                </a:lnTo>
                <a:lnTo>
                  <a:pt x="50109" y="499998"/>
                </a:lnTo>
                <a:lnTo>
                  <a:pt x="28908" y="460201"/>
                </a:lnTo>
                <a:lnTo>
                  <a:pt x="13168" y="417222"/>
                </a:lnTo>
                <a:lnTo>
                  <a:pt x="3372" y="371564"/>
                </a:lnTo>
                <a:lnTo>
                  <a:pt x="0" y="323728"/>
                </a:lnTo>
                <a:lnTo>
                  <a:pt x="3372" y="275888"/>
                </a:lnTo>
                <a:lnTo>
                  <a:pt x="13168" y="230229"/>
                </a:lnTo>
                <a:lnTo>
                  <a:pt x="28908" y="187251"/>
                </a:lnTo>
                <a:lnTo>
                  <a:pt x="50109" y="147453"/>
                </a:lnTo>
                <a:lnTo>
                  <a:pt x="76292" y="111338"/>
                </a:lnTo>
                <a:lnTo>
                  <a:pt x="106973" y="79404"/>
                </a:lnTo>
                <a:lnTo>
                  <a:pt x="141674" y="52154"/>
                </a:lnTo>
                <a:lnTo>
                  <a:pt x="179911" y="30087"/>
                </a:lnTo>
                <a:lnTo>
                  <a:pt x="221205" y="13706"/>
                </a:lnTo>
                <a:lnTo>
                  <a:pt x="265074" y="3510"/>
                </a:lnTo>
                <a:lnTo>
                  <a:pt x="311037" y="0"/>
                </a:lnTo>
                <a:lnTo>
                  <a:pt x="357000" y="3510"/>
                </a:lnTo>
                <a:lnTo>
                  <a:pt x="400868" y="13706"/>
                </a:lnTo>
                <a:lnTo>
                  <a:pt x="442162" y="30087"/>
                </a:lnTo>
                <a:lnTo>
                  <a:pt x="480400" y="52154"/>
                </a:lnTo>
                <a:lnTo>
                  <a:pt x="515100" y="79404"/>
                </a:lnTo>
                <a:lnTo>
                  <a:pt x="545782" y="111338"/>
                </a:lnTo>
                <a:lnTo>
                  <a:pt x="571964" y="147453"/>
                </a:lnTo>
                <a:lnTo>
                  <a:pt x="593166" y="187251"/>
                </a:lnTo>
                <a:lnTo>
                  <a:pt x="608905" y="230229"/>
                </a:lnTo>
                <a:lnTo>
                  <a:pt x="618702" y="275888"/>
                </a:lnTo>
                <a:lnTo>
                  <a:pt x="622074" y="323724"/>
                </a:lnTo>
                <a:lnTo>
                  <a:pt x="618702" y="371564"/>
                </a:lnTo>
                <a:lnTo>
                  <a:pt x="608905" y="417222"/>
                </a:lnTo>
                <a:lnTo>
                  <a:pt x="593166" y="460201"/>
                </a:lnTo>
                <a:lnTo>
                  <a:pt x="571964" y="499998"/>
                </a:lnTo>
                <a:lnTo>
                  <a:pt x="545782" y="536114"/>
                </a:lnTo>
                <a:lnTo>
                  <a:pt x="515100" y="568048"/>
                </a:lnTo>
                <a:lnTo>
                  <a:pt x="480400" y="595298"/>
                </a:lnTo>
                <a:lnTo>
                  <a:pt x="442162" y="617365"/>
                </a:lnTo>
                <a:lnTo>
                  <a:pt x="400868" y="633746"/>
                </a:lnTo>
                <a:lnTo>
                  <a:pt x="357000" y="643943"/>
                </a:lnTo>
                <a:lnTo>
                  <a:pt x="311047" y="647452"/>
                </a:lnTo>
                <a:close/>
              </a:path>
            </a:pathLst>
          </a:custGeom>
          <a:solidFill>
            <a:srgbClr val="0D0D6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 name="Google Shape;123;p4"/>
          <p:cNvSpPr txBox="1"/>
          <p:nvPr/>
        </p:nvSpPr>
        <p:spPr>
          <a:xfrm>
            <a:off x="3814411" y="6410635"/>
            <a:ext cx="185420" cy="3606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200" b="1">
                <a:solidFill>
                  <a:srgbClr val="FFFFFF"/>
                </a:solidFill>
                <a:latin typeface="Courier New"/>
                <a:ea typeface="Courier New"/>
                <a:cs typeface="Courier New"/>
                <a:sym typeface="Courier New"/>
              </a:rPr>
              <a:t>4</a:t>
            </a:r>
            <a:endParaRPr sz="2200">
              <a:solidFill>
                <a:schemeClr val="dk1"/>
              </a:solidFill>
              <a:latin typeface="Courier New"/>
              <a:ea typeface="Courier New"/>
              <a:cs typeface="Courier New"/>
              <a:sym typeface="Courier New"/>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127"/>
        <p:cNvGrpSpPr/>
        <p:nvPr/>
      </p:nvGrpSpPr>
      <p:grpSpPr>
        <a:xfrm>
          <a:off x="0" y="0"/>
          <a:ext cx="0" cy="0"/>
          <a:chOff x="0" y="0"/>
          <a:chExt cx="0" cy="0"/>
        </a:xfrm>
      </p:grpSpPr>
      <p:pic>
        <p:nvPicPr>
          <p:cNvPr id="128" name="Google Shape;128;p5"/>
          <p:cNvPicPr preferRelativeResize="0"/>
          <p:nvPr/>
        </p:nvPicPr>
        <p:blipFill rotWithShape="1">
          <a:blip r:embed="rId3">
            <a:alphaModFix/>
          </a:blip>
          <a:srcRect/>
          <a:stretch/>
        </p:blipFill>
        <p:spPr>
          <a:xfrm>
            <a:off x="0" y="0"/>
            <a:ext cx="18287999" cy="10286999"/>
          </a:xfrm>
          <a:prstGeom prst="rect">
            <a:avLst/>
          </a:prstGeom>
          <a:noFill/>
          <a:ln>
            <a:noFill/>
          </a:ln>
        </p:spPr>
      </p:pic>
      <p:sp>
        <p:nvSpPr>
          <p:cNvPr id="129" name="Google Shape;129;p5"/>
          <p:cNvSpPr/>
          <p:nvPr/>
        </p:nvSpPr>
        <p:spPr>
          <a:xfrm>
            <a:off x="5486474" y="1366837"/>
            <a:ext cx="7315200" cy="76200"/>
          </a:xfrm>
          <a:custGeom>
            <a:avLst/>
            <a:gdLst/>
            <a:ahLst/>
            <a:cxnLst/>
            <a:rect l="l" t="t" r="r" b="b"/>
            <a:pathLst>
              <a:path w="7315200" h="76200" extrusionOk="0">
                <a:moveTo>
                  <a:pt x="7315050" y="76199"/>
                </a:moveTo>
                <a:lnTo>
                  <a:pt x="0" y="76199"/>
                </a:lnTo>
                <a:lnTo>
                  <a:pt x="0" y="0"/>
                </a:lnTo>
                <a:lnTo>
                  <a:pt x="7315050" y="0"/>
                </a:lnTo>
                <a:lnTo>
                  <a:pt x="7315050" y="76199"/>
                </a:lnTo>
                <a:close/>
              </a:path>
            </a:pathLst>
          </a:custGeom>
          <a:solidFill>
            <a:srgbClr val="0C0CA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 name="Google Shape;130;p5"/>
          <p:cNvSpPr txBox="1">
            <a:spLocks noGrp="1"/>
          </p:cNvSpPr>
          <p:nvPr>
            <p:ph type="title"/>
          </p:nvPr>
        </p:nvSpPr>
        <p:spPr>
          <a:xfrm>
            <a:off x="5473774" y="506412"/>
            <a:ext cx="7340600" cy="985519"/>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6300"/>
              <a:t>SECTOR’S	ANALYSIS</a:t>
            </a:r>
            <a:endParaRPr sz="6300"/>
          </a:p>
        </p:txBody>
      </p:sp>
      <p:pic>
        <p:nvPicPr>
          <p:cNvPr id="131" name="Google Shape;131;p5"/>
          <p:cNvPicPr preferRelativeResize="0"/>
          <p:nvPr/>
        </p:nvPicPr>
        <p:blipFill rotWithShape="1">
          <a:blip r:embed="rId4">
            <a:alphaModFix/>
          </a:blip>
          <a:srcRect/>
          <a:stretch/>
        </p:blipFill>
        <p:spPr>
          <a:xfrm>
            <a:off x="2135670" y="1729358"/>
            <a:ext cx="13715999" cy="81152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35"/>
        <p:cNvGrpSpPr/>
        <p:nvPr/>
      </p:nvGrpSpPr>
      <p:grpSpPr>
        <a:xfrm>
          <a:off x="0" y="0"/>
          <a:ext cx="0" cy="0"/>
          <a:chOff x="0" y="0"/>
          <a:chExt cx="0" cy="0"/>
        </a:xfrm>
      </p:grpSpPr>
      <p:pic>
        <p:nvPicPr>
          <p:cNvPr id="136" name="Google Shape;136;p6"/>
          <p:cNvPicPr preferRelativeResize="0"/>
          <p:nvPr/>
        </p:nvPicPr>
        <p:blipFill rotWithShape="1">
          <a:blip r:embed="rId3">
            <a:alphaModFix/>
          </a:blip>
          <a:srcRect/>
          <a:stretch/>
        </p:blipFill>
        <p:spPr>
          <a:xfrm>
            <a:off x="0" y="0"/>
            <a:ext cx="18287999" cy="10286999"/>
          </a:xfrm>
          <a:prstGeom prst="rect">
            <a:avLst/>
          </a:prstGeom>
          <a:noFill/>
          <a:ln>
            <a:noFill/>
          </a:ln>
        </p:spPr>
      </p:pic>
      <p:grpSp>
        <p:nvGrpSpPr>
          <p:cNvPr id="137" name="Google Shape;137;p6"/>
          <p:cNvGrpSpPr/>
          <p:nvPr/>
        </p:nvGrpSpPr>
        <p:grpSpPr>
          <a:xfrm>
            <a:off x="0" y="4277533"/>
            <a:ext cx="18287998" cy="5495924"/>
            <a:chOff x="0" y="4277533"/>
            <a:chExt cx="18287998" cy="5495924"/>
          </a:xfrm>
        </p:grpSpPr>
        <p:pic>
          <p:nvPicPr>
            <p:cNvPr id="138" name="Google Shape;138;p6"/>
            <p:cNvPicPr preferRelativeResize="0"/>
            <p:nvPr/>
          </p:nvPicPr>
          <p:blipFill rotWithShape="1">
            <a:blip r:embed="rId4">
              <a:alphaModFix/>
            </a:blip>
            <a:srcRect/>
            <a:stretch/>
          </p:blipFill>
          <p:spPr>
            <a:xfrm>
              <a:off x="9338621" y="4277533"/>
              <a:ext cx="8949377" cy="5495924"/>
            </a:xfrm>
            <a:prstGeom prst="rect">
              <a:avLst/>
            </a:prstGeom>
            <a:noFill/>
            <a:ln>
              <a:noFill/>
            </a:ln>
          </p:spPr>
        </p:pic>
        <p:pic>
          <p:nvPicPr>
            <p:cNvPr id="139" name="Google Shape;139;p6"/>
            <p:cNvPicPr preferRelativeResize="0"/>
            <p:nvPr/>
          </p:nvPicPr>
          <p:blipFill rotWithShape="1">
            <a:blip r:embed="rId5">
              <a:alphaModFix/>
            </a:blip>
            <a:srcRect/>
            <a:stretch/>
          </p:blipFill>
          <p:spPr>
            <a:xfrm>
              <a:off x="0" y="4277533"/>
              <a:ext cx="9391649" cy="5495924"/>
            </a:xfrm>
            <a:prstGeom prst="rect">
              <a:avLst/>
            </a:prstGeom>
            <a:noFill/>
            <a:ln>
              <a:noFill/>
            </a:ln>
          </p:spPr>
        </p:pic>
      </p:grpSp>
      <p:sp>
        <p:nvSpPr>
          <p:cNvPr id="140" name="Google Shape;140;p6"/>
          <p:cNvSpPr/>
          <p:nvPr/>
        </p:nvSpPr>
        <p:spPr>
          <a:xfrm>
            <a:off x="5079205" y="1125889"/>
            <a:ext cx="8129905" cy="66675"/>
          </a:xfrm>
          <a:custGeom>
            <a:avLst/>
            <a:gdLst/>
            <a:ahLst/>
            <a:cxnLst/>
            <a:rect l="l" t="t" r="r" b="b"/>
            <a:pathLst>
              <a:path w="8129905" h="66675" extrusionOk="0">
                <a:moveTo>
                  <a:pt x="8129438" y="66674"/>
                </a:moveTo>
                <a:lnTo>
                  <a:pt x="0" y="66674"/>
                </a:lnTo>
                <a:lnTo>
                  <a:pt x="0" y="0"/>
                </a:lnTo>
                <a:lnTo>
                  <a:pt x="8129438" y="0"/>
                </a:lnTo>
                <a:lnTo>
                  <a:pt x="8129438" y="66674"/>
                </a:lnTo>
                <a:close/>
              </a:path>
            </a:pathLst>
          </a:custGeom>
          <a:solidFill>
            <a:srgbClr val="0C0CA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1" name="Google Shape;141;p6"/>
          <p:cNvSpPr txBox="1">
            <a:spLocks noGrp="1"/>
          </p:cNvSpPr>
          <p:nvPr>
            <p:ph type="title"/>
          </p:nvPr>
        </p:nvSpPr>
        <p:spPr>
          <a:xfrm>
            <a:off x="5066189" y="376621"/>
            <a:ext cx="8155621" cy="863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20 COMPANIES ANALYSIS</a:t>
            </a:r>
            <a:endParaRPr/>
          </a:p>
        </p:txBody>
      </p:sp>
      <p:sp>
        <p:nvSpPr>
          <p:cNvPr id="142" name="Google Shape;142;p6"/>
          <p:cNvSpPr txBox="1"/>
          <p:nvPr/>
        </p:nvSpPr>
        <p:spPr>
          <a:xfrm>
            <a:off x="456255" y="1588083"/>
            <a:ext cx="17375505" cy="2235200"/>
          </a:xfrm>
          <a:prstGeom prst="rect">
            <a:avLst/>
          </a:prstGeom>
          <a:noFill/>
          <a:ln>
            <a:noFill/>
          </a:ln>
        </p:spPr>
        <p:txBody>
          <a:bodyPr spcFirstLastPara="1" wrap="square" lIns="0" tIns="12700" rIns="0" bIns="0" anchor="t" anchorCtr="0">
            <a:spAutoFit/>
          </a:bodyPr>
          <a:lstStyle/>
          <a:p>
            <a:pPr marL="12700" marR="5080" lvl="0" indent="0" algn="just" rtl="0">
              <a:lnSpc>
                <a:spcPct val="115100"/>
              </a:lnSpc>
              <a:spcBef>
                <a:spcPts val="0"/>
              </a:spcBef>
              <a:spcAft>
                <a:spcPts val="0"/>
              </a:spcAft>
              <a:buNone/>
            </a:pPr>
            <a:r>
              <a:rPr lang="en-US" sz="3150" b="1">
                <a:solidFill>
                  <a:schemeClr val="dk1"/>
                </a:solidFill>
                <a:latin typeface="Cambria"/>
                <a:ea typeface="Cambria"/>
                <a:cs typeface="Cambria"/>
                <a:sym typeface="Cambria"/>
              </a:rPr>
              <a:t>After conducting an exhaustive analysis of 58 listed companies, our assessment has led us to  identify 20 standout entities. These selected companies have not only showcased inherent  strength in their operations but have also exhibited promising future prospects which can lead  to winning investment strategies .</a:t>
            </a:r>
            <a:endParaRPr sz="3150">
              <a:solidFill>
                <a:schemeClr val="dk1"/>
              </a:solidFill>
              <a:latin typeface="Cambria"/>
              <a:ea typeface="Cambria"/>
              <a:cs typeface="Cambria"/>
              <a:sym typeface="Cambri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46"/>
        <p:cNvGrpSpPr/>
        <p:nvPr/>
      </p:nvGrpSpPr>
      <p:grpSpPr>
        <a:xfrm>
          <a:off x="0" y="0"/>
          <a:ext cx="0" cy="0"/>
          <a:chOff x="0" y="0"/>
          <a:chExt cx="0" cy="0"/>
        </a:xfrm>
      </p:grpSpPr>
      <p:pic>
        <p:nvPicPr>
          <p:cNvPr id="147" name="Google Shape;147;p7"/>
          <p:cNvPicPr preferRelativeResize="0"/>
          <p:nvPr/>
        </p:nvPicPr>
        <p:blipFill rotWithShape="1">
          <a:blip r:embed="rId3">
            <a:alphaModFix/>
          </a:blip>
          <a:srcRect/>
          <a:stretch/>
        </p:blipFill>
        <p:spPr>
          <a:xfrm>
            <a:off x="0" y="0"/>
            <a:ext cx="18287999" cy="10286999"/>
          </a:xfrm>
          <a:prstGeom prst="rect">
            <a:avLst/>
          </a:prstGeom>
          <a:noFill/>
          <a:ln>
            <a:noFill/>
          </a:ln>
        </p:spPr>
      </p:pic>
      <p:grpSp>
        <p:nvGrpSpPr>
          <p:cNvPr id="148" name="Google Shape;148;p7"/>
          <p:cNvGrpSpPr/>
          <p:nvPr/>
        </p:nvGrpSpPr>
        <p:grpSpPr>
          <a:xfrm>
            <a:off x="0" y="0"/>
            <a:ext cx="7455619" cy="10287000"/>
            <a:chOff x="0" y="0"/>
            <a:chExt cx="7455619" cy="10287000"/>
          </a:xfrm>
        </p:grpSpPr>
        <p:sp>
          <p:nvSpPr>
            <p:cNvPr id="149" name="Google Shape;149;p7"/>
            <p:cNvSpPr/>
            <p:nvPr/>
          </p:nvSpPr>
          <p:spPr>
            <a:xfrm>
              <a:off x="0" y="0"/>
              <a:ext cx="5552440" cy="10287000"/>
            </a:xfrm>
            <a:custGeom>
              <a:avLst/>
              <a:gdLst/>
              <a:ahLst/>
              <a:cxnLst/>
              <a:rect l="l" t="t" r="r" b="b"/>
              <a:pathLst>
                <a:path w="5552440" h="10287000" extrusionOk="0">
                  <a:moveTo>
                    <a:pt x="0" y="10287000"/>
                  </a:moveTo>
                  <a:lnTo>
                    <a:pt x="0" y="0"/>
                  </a:lnTo>
                  <a:lnTo>
                    <a:pt x="5552299" y="0"/>
                  </a:lnTo>
                  <a:lnTo>
                    <a:pt x="5552299" y="10287000"/>
                  </a:lnTo>
                  <a:lnTo>
                    <a:pt x="0" y="10287000"/>
                  </a:lnTo>
                  <a:close/>
                </a:path>
              </a:pathLst>
            </a:custGeom>
            <a:solidFill>
              <a:srgbClr val="00006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50" name="Google Shape;150;p7"/>
            <p:cNvPicPr preferRelativeResize="0"/>
            <p:nvPr/>
          </p:nvPicPr>
          <p:blipFill rotWithShape="1">
            <a:blip r:embed="rId4">
              <a:alphaModFix/>
            </a:blip>
            <a:srcRect/>
            <a:stretch/>
          </p:blipFill>
          <p:spPr>
            <a:xfrm>
              <a:off x="1131020" y="6348814"/>
              <a:ext cx="6324599" cy="3933824"/>
            </a:xfrm>
            <a:prstGeom prst="rect">
              <a:avLst/>
            </a:prstGeom>
            <a:noFill/>
            <a:ln>
              <a:noFill/>
            </a:ln>
          </p:spPr>
        </p:pic>
      </p:grpSp>
      <p:sp>
        <p:nvSpPr>
          <p:cNvPr id="151" name="Google Shape;151;p7"/>
          <p:cNvSpPr txBox="1">
            <a:spLocks noGrp="1"/>
          </p:cNvSpPr>
          <p:nvPr>
            <p:ph type="title"/>
          </p:nvPr>
        </p:nvSpPr>
        <p:spPr>
          <a:xfrm>
            <a:off x="1142355" y="365369"/>
            <a:ext cx="3180080" cy="4454525"/>
          </a:xfrm>
          <a:prstGeom prst="rect">
            <a:avLst/>
          </a:prstGeom>
          <a:noFill/>
          <a:ln>
            <a:noFill/>
          </a:ln>
        </p:spPr>
        <p:txBody>
          <a:bodyPr spcFirstLastPara="1" wrap="square" lIns="0" tIns="12700" rIns="0" bIns="0" anchor="t" anchorCtr="0">
            <a:spAutoFit/>
          </a:bodyPr>
          <a:lstStyle/>
          <a:p>
            <a:pPr marL="12700" marR="5080" lvl="0" indent="139700" algn="ctr" rtl="0">
              <a:lnSpc>
                <a:spcPct val="116199"/>
              </a:lnSpc>
              <a:spcBef>
                <a:spcPts val="0"/>
              </a:spcBef>
              <a:spcAft>
                <a:spcPts val="0"/>
              </a:spcAft>
              <a:buNone/>
            </a:pPr>
            <a:r>
              <a:rPr lang="en-US" sz="5000">
                <a:solidFill>
                  <a:srgbClr val="FFFFFF"/>
                </a:solidFill>
              </a:rPr>
              <a:t>Promising  companies  based on  Technical  Analysis</a:t>
            </a:r>
            <a:endParaRPr sz="5000"/>
          </a:p>
        </p:txBody>
      </p:sp>
      <p:sp>
        <p:nvSpPr>
          <p:cNvPr id="152" name="Google Shape;152;p7"/>
          <p:cNvSpPr txBox="1"/>
          <p:nvPr/>
        </p:nvSpPr>
        <p:spPr>
          <a:xfrm>
            <a:off x="1939925" y="4918394"/>
            <a:ext cx="1724660" cy="787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5000" b="1">
                <a:solidFill>
                  <a:srgbClr val="FFFFFF"/>
                </a:solidFill>
                <a:latin typeface="Cambria"/>
                <a:ea typeface="Cambria"/>
                <a:cs typeface="Cambria"/>
                <a:sym typeface="Cambria"/>
              </a:rPr>
              <a:t>&amp; FSA</a:t>
            </a:r>
            <a:endParaRPr sz="5000">
              <a:solidFill>
                <a:schemeClr val="dk1"/>
              </a:solidFill>
              <a:latin typeface="Cambria"/>
              <a:ea typeface="Cambria"/>
              <a:cs typeface="Cambria"/>
              <a:sym typeface="Cambria"/>
            </a:endParaRPr>
          </a:p>
        </p:txBody>
      </p:sp>
      <p:sp>
        <p:nvSpPr>
          <p:cNvPr id="153" name="Google Shape;153;p7"/>
          <p:cNvSpPr txBox="1"/>
          <p:nvPr/>
        </p:nvSpPr>
        <p:spPr>
          <a:xfrm>
            <a:off x="8162786" y="656589"/>
            <a:ext cx="2803525" cy="4826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000" b="1">
                <a:solidFill>
                  <a:schemeClr val="dk1"/>
                </a:solidFill>
                <a:latin typeface="Arial"/>
                <a:ea typeface="Arial"/>
                <a:cs typeface="Arial"/>
                <a:sym typeface="Arial"/>
              </a:rPr>
              <a:t>Attijari Leasing</a:t>
            </a:r>
            <a:endParaRPr sz="3000">
              <a:solidFill>
                <a:schemeClr val="dk1"/>
              </a:solidFill>
              <a:latin typeface="Arial"/>
              <a:ea typeface="Arial"/>
              <a:cs typeface="Arial"/>
              <a:sym typeface="Arial"/>
            </a:endParaRPr>
          </a:p>
        </p:txBody>
      </p:sp>
      <p:sp>
        <p:nvSpPr>
          <p:cNvPr id="154" name="Google Shape;154;p7"/>
          <p:cNvSpPr txBox="1"/>
          <p:nvPr/>
        </p:nvSpPr>
        <p:spPr>
          <a:xfrm>
            <a:off x="10655739" y="5578474"/>
            <a:ext cx="7184390" cy="4826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000" b="1">
                <a:solidFill>
                  <a:schemeClr val="dk1"/>
                </a:solidFill>
                <a:latin typeface="Arial"/>
                <a:ea typeface="Arial"/>
                <a:cs typeface="Arial"/>
                <a:sym typeface="Arial"/>
              </a:rPr>
              <a:t>Tunisie Profilés Aluminium (TPR) - </a:t>
            </a:r>
            <a:r>
              <a:rPr lang="en-US" sz="3000" b="1">
                <a:solidFill>
                  <a:srgbClr val="BF0000"/>
                </a:solidFill>
                <a:latin typeface="Arial"/>
                <a:ea typeface="Arial"/>
                <a:cs typeface="Arial"/>
                <a:sym typeface="Arial"/>
              </a:rPr>
              <a:t>risky</a:t>
            </a:r>
            <a:endParaRPr sz="3000">
              <a:solidFill>
                <a:schemeClr val="dk1"/>
              </a:solidFill>
              <a:latin typeface="Arial"/>
              <a:ea typeface="Arial"/>
              <a:cs typeface="Arial"/>
              <a:sym typeface="Arial"/>
            </a:endParaRPr>
          </a:p>
        </p:txBody>
      </p:sp>
      <p:sp>
        <p:nvSpPr>
          <p:cNvPr id="155" name="Google Shape;155;p7"/>
          <p:cNvSpPr txBox="1"/>
          <p:nvPr/>
        </p:nvSpPr>
        <p:spPr>
          <a:xfrm>
            <a:off x="5678855" y="4157917"/>
            <a:ext cx="7465695" cy="4826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000" b="1">
                <a:solidFill>
                  <a:schemeClr val="dk1"/>
                </a:solidFill>
                <a:latin typeface="Arial"/>
                <a:ea typeface="Arial"/>
                <a:cs typeface="Arial"/>
                <a:sym typeface="Arial"/>
              </a:rPr>
              <a:t>Poulina Group Holding- </a:t>
            </a:r>
            <a:r>
              <a:rPr lang="en-US" sz="3000" b="1">
                <a:solidFill>
                  <a:srgbClr val="BF0000"/>
                </a:solidFill>
                <a:latin typeface="Arial"/>
                <a:ea typeface="Arial"/>
                <a:cs typeface="Arial"/>
                <a:sym typeface="Arial"/>
              </a:rPr>
              <a:t>reserved opinion</a:t>
            </a:r>
            <a:endParaRPr sz="3000">
              <a:solidFill>
                <a:schemeClr val="dk1"/>
              </a:solidFill>
              <a:latin typeface="Arial"/>
              <a:ea typeface="Arial"/>
              <a:cs typeface="Arial"/>
              <a:sym typeface="Arial"/>
            </a:endParaRPr>
          </a:p>
        </p:txBody>
      </p:sp>
      <p:sp>
        <p:nvSpPr>
          <p:cNvPr id="156" name="Google Shape;156;p7"/>
          <p:cNvSpPr txBox="1"/>
          <p:nvPr/>
        </p:nvSpPr>
        <p:spPr>
          <a:xfrm>
            <a:off x="9315691" y="6854825"/>
            <a:ext cx="3252470" cy="4826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000" b="1">
                <a:solidFill>
                  <a:schemeClr val="dk1"/>
                </a:solidFill>
                <a:latin typeface="Arial"/>
                <a:ea typeface="Arial"/>
                <a:cs typeface="Arial"/>
                <a:sym typeface="Arial"/>
              </a:rPr>
              <a:t>One Tech Holding</a:t>
            </a:r>
            <a:endParaRPr sz="3000">
              <a:solidFill>
                <a:schemeClr val="dk1"/>
              </a:solidFill>
              <a:latin typeface="Arial"/>
              <a:ea typeface="Arial"/>
              <a:cs typeface="Arial"/>
              <a:sym typeface="Arial"/>
            </a:endParaRPr>
          </a:p>
        </p:txBody>
      </p:sp>
      <p:sp>
        <p:nvSpPr>
          <p:cNvPr id="157" name="Google Shape;157;p7"/>
          <p:cNvSpPr txBox="1"/>
          <p:nvPr/>
        </p:nvSpPr>
        <p:spPr>
          <a:xfrm>
            <a:off x="12304917" y="1006475"/>
            <a:ext cx="4222115" cy="4826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000" b="1">
                <a:solidFill>
                  <a:schemeClr val="dk1"/>
                </a:solidFill>
                <a:latin typeface="Arial"/>
                <a:ea typeface="Arial"/>
                <a:cs typeface="Arial"/>
                <a:sym typeface="Arial"/>
              </a:rPr>
              <a:t>Meuble Intérieurs SAM</a:t>
            </a:r>
            <a:endParaRPr sz="3000">
              <a:solidFill>
                <a:schemeClr val="dk1"/>
              </a:solidFill>
              <a:latin typeface="Arial"/>
              <a:ea typeface="Arial"/>
              <a:cs typeface="Arial"/>
              <a:sym typeface="Arial"/>
            </a:endParaRPr>
          </a:p>
        </p:txBody>
      </p:sp>
      <p:sp>
        <p:nvSpPr>
          <p:cNvPr id="158" name="Google Shape;158;p7"/>
          <p:cNvSpPr txBox="1"/>
          <p:nvPr/>
        </p:nvSpPr>
        <p:spPr>
          <a:xfrm>
            <a:off x="14231565" y="3673475"/>
            <a:ext cx="2356485" cy="4826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000" b="1">
                <a:solidFill>
                  <a:schemeClr val="dk1"/>
                </a:solidFill>
                <a:latin typeface="Arial"/>
                <a:ea typeface="Arial"/>
                <a:cs typeface="Arial"/>
                <a:sym typeface="Arial"/>
              </a:rPr>
              <a:t>Attijari Bank</a:t>
            </a:r>
            <a:endParaRPr sz="3000">
              <a:solidFill>
                <a:schemeClr val="dk1"/>
              </a:solidFill>
              <a:latin typeface="Arial"/>
              <a:ea typeface="Arial"/>
              <a:cs typeface="Arial"/>
              <a:sym typeface="Arial"/>
            </a:endParaRPr>
          </a:p>
        </p:txBody>
      </p:sp>
      <p:sp>
        <p:nvSpPr>
          <p:cNvPr id="159" name="Google Shape;159;p7"/>
          <p:cNvSpPr txBox="1"/>
          <p:nvPr/>
        </p:nvSpPr>
        <p:spPr>
          <a:xfrm>
            <a:off x="7008583" y="5121275"/>
            <a:ext cx="2152015" cy="4826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000" b="1">
                <a:solidFill>
                  <a:schemeClr val="dk1"/>
                </a:solidFill>
                <a:latin typeface="Arial"/>
                <a:ea typeface="Arial"/>
                <a:cs typeface="Arial"/>
                <a:sym typeface="Arial"/>
              </a:rPr>
              <a:t>Amen Bank</a:t>
            </a:r>
            <a:endParaRPr sz="3000">
              <a:solidFill>
                <a:schemeClr val="dk1"/>
              </a:solidFill>
              <a:latin typeface="Arial"/>
              <a:ea typeface="Arial"/>
              <a:cs typeface="Arial"/>
              <a:sym typeface="Arial"/>
            </a:endParaRPr>
          </a:p>
        </p:txBody>
      </p:sp>
      <p:sp>
        <p:nvSpPr>
          <p:cNvPr id="160" name="Google Shape;160;p7"/>
          <p:cNvSpPr txBox="1"/>
          <p:nvPr/>
        </p:nvSpPr>
        <p:spPr>
          <a:xfrm>
            <a:off x="10209091" y="2567242"/>
            <a:ext cx="5469255" cy="4826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000" b="1">
                <a:solidFill>
                  <a:schemeClr val="dk1"/>
                </a:solidFill>
                <a:latin typeface="Arial"/>
                <a:ea typeface="Arial"/>
                <a:cs typeface="Arial"/>
                <a:sym typeface="Arial"/>
              </a:rPr>
              <a:t>Carthage Cement- </a:t>
            </a:r>
            <a:r>
              <a:rPr lang="en-US" sz="3000" b="1">
                <a:solidFill>
                  <a:srgbClr val="BF0000"/>
                </a:solidFill>
                <a:latin typeface="Arial"/>
                <a:ea typeface="Arial"/>
                <a:cs typeface="Arial"/>
                <a:sym typeface="Arial"/>
              </a:rPr>
              <a:t>fluctuating</a:t>
            </a:r>
            <a:endParaRPr sz="3000">
              <a:solidFill>
                <a:schemeClr val="dk1"/>
              </a:solidFill>
              <a:latin typeface="Arial"/>
              <a:ea typeface="Arial"/>
              <a:cs typeface="Arial"/>
              <a:sym typeface="Arial"/>
            </a:endParaRPr>
          </a:p>
        </p:txBody>
      </p:sp>
      <p:sp>
        <p:nvSpPr>
          <p:cNvPr id="161" name="Google Shape;161;p7"/>
          <p:cNvSpPr txBox="1"/>
          <p:nvPr/>
        </p:nvSpPr>
        <p:spPr>
          <a:xfrm>
            <a:off x="15086324" y="7135377"/>
            <a:ext cx="1861185" cy="4826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000" b="1">
                <a:solidFill>
                  <a:schemeClr val="dk1"/>
                </a:solidFill>
                <a:latin typeface="Arial"/>
                <a:ea typeface="Arial"/>
                <a:cs typeface="Arial"/>
                <a:sym typeface="Arial"/>
              </a:rPr>
              <a:t>CITY CARS</a:t>
            </a:r>
            <a:endParaRPr sz="3000">
              <a:solidFill>
                <a:schemeClr val="dk1"/>
              </a:solidFill>
              <a:latin typeface="Arial"/>
              <a:ea typeface="Arial"/>
              <a:cs typeface="Arial"/>
              <a:sym typeface="Arial"/>
            </a:endParaRPr>
          </a:p>
        </p:txBody>
      </p:sp>
      <p:sp>
        <p:nvSpPr>
          <p:cNvPr id="162" name="Google Shape;162;p7"/>
          <p:cNvSpPr txBox="1"/>
          <p:nvPr/>
        </p:nvSpPr>
        <p:spPr>
          <a:xfrm>
            <a:off x="5707394" y="1789680"/>
            <a:ext cx="3710940" cy="4826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000" b="1">
                <a:solidFill>
                  <a:schemeClr val="dk1"/>
                </a:solidFill>
                <a:latin typeface="Arial"/>
                <a:ea typeface="Arial"/>
                <a:cs typeface="Arial"/>
                <a:sym typeface="Arial"/>
              </a:rPr>
              <a:t>Ennakl Automobiles</a:t>
            </a:r>
            <a:endParaRPr sz="3000">
              <a:solidFill>
                <a:schemeClr val="dk1"/>
              </a:solidFill>
              <a:latin typeface="Arial"/>
              <a:ea typeface="Arial"/>
              <a:cs typeface="Arial"/>
              <a:sym typeface="Arial"/>
            </a:endParaRPr>
          </a:p>
        </p:txBody>
      </p:sp>
      <p:sp>
        <p:nvSpPr>
          <p:cNvPr id="163" name="Google Shape;163;p7"/>
          <p:cNvSpPr txBox="1"/>
          <p:nvPr/>
        </p:nvSpPr>
        <p:spPr>
          <a:xfrm>
            <a:off x="7882827" y="7940674"/>
            <a:ext cx="9064625" cy="1320800"/>
          </a:xfrm>
          <a:prstGeom prst="rect">
            <a:avLst/>
          </a:prstGeom>
          <a:noFill/>
          <a:ln>
            <a:noFill/>
          </a:ln>
        </p:spPr>
        <p:txBody>
          <a:bodyPr spcFirstLastPara="1" wrap="square" lIns="0" tIns="203200" rIns="0" bIns="0" anchor="t" anchorCtr="0">
            <a:spAutoFit/>
          </a:bodyPr>
          <a:lstStyle/>
          <a:p>
            <a:pPr marL="12700" marR="0" lvl="0" indent="0" algn="l" rtl="0">
              <a:lnSpc>
                <a:spcPct val="100000"/>
              </a:lnSpc>
              <a:spcBef>
                <a:spcPts val="0"/>
              </a:spcBef>
              <a:spcAft>
                <a:spcPts val="0"/>
              </a:spcAft>
              <a:buNone/>
            </a:pPr>
            <a:r>
              <a:rPr lang="en-US" sz="3000" b="1">
                <a:solidFill>
                  <a:schemeClr val="dk1"/>
                </a:solidFill>
                <a:latin typeface="Arial"/>
                <a:ea typeface="Arial"/>
                <a:cs typeface="Arial"/>
                <a:sym typeface="Arial"/>
              </a:rPr>
              <a:t>SOTUMAG-</a:t>
            </a:r>
            <a:r>
              <a:rPr lang="en-US" sz="3000" b="1">
                <a:solidFill>
                  <a:srgbClr val="BF0000"/>
                </a:solidFill>
                <a:latin typeface="Arial"/>
                <a:ea typeface="Arial"/>
                <a:cs typeface="Arial"/>
                <a:sym typeface="Arial"/>
              </a:rPr>
              <a:t>Diversification</a:t>
            </a:r>
            <a:endParaRPr sz="3000">
              <a:solidFill>
                <a:schemeClr val="dk1"/>
              </a:solidFill>
              <a:latin typeface="Arial"/>
              <a:ea typeface="Arial"/>
              <a:cs typeface="Arial"/>
              <a:sym typeface="Arial"/>
            </a:endParaRPr>
          </a:p>
          <a:p>
            <a:pPr marL="5869305" marR="0" lvl="0" indent="0" algn="l" rtl="0">
              <a:lnSpc>
                <a:spcPct val="100000"/>
              </a:lnSpc>
              <a:spcBef>
                <a:spcPts val="1500"/>
              </a:spcBef>
              <a:spcAft>
                <a:spcPts val="0"/>
              </a:spcAft>
              <a:buNone/>
            </a:pPr>
            <a:r>
              <a:rPr lang="en-US" sz="3000" b="1">
                <a:solidFill>
                  <a:schemeClr val="dk1"/>
                </a:solidFill>
                <a:latin typeface="Arial"/>
                <a:ea typeface="Arial"/>
                <a:cs typeface="Arial"/>
                <a:sym typeface="Arial"/>
              </a:rPr>
              <a:t>MPBS-</a:t>
            </a:r>
            <a:r>
              <a:rPr lang="en-US" sz="3000" b="1">
                <a:solidFill>
                  <a:srgbClr val="BF0000"/>
                </a:solidFill>
                <a:latin typeface="Arial"/>
                <a:ea typeface="Arial"/>
                <a:cs typeface="Arial"/>
                <a:sym typeface="Arial"/>
              </a:rPr>
              <a:t>fluctuating</a:t>
            </a:r>
            <a:endParaRPr sz="3000">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67"/>
        <p:cNvGrpSpPr/>
        <p:nvPr/>
      </p:nvGrpSpPr>
      <p:grpSpPr>
        <a:xfrm>
          <a:off x="0" y="0"/>
          <a:ext cx="0" cy="0"/>
          <a:chOff x="0" y="0"/>
          <a:chExt cx="0" cy="0"/>
        </a:xfrm>
      </p:grpSpPr>
      <p:grpSp>
        <p:nvGrpSpPr>
          <p:cNvPr id="168" name="Google Shape;168;p8"/>
          <p:cNvGrpSpPr/>
          <p:nvPr/>
        </p:nvGrpSpPr>
        <p:grpSpPr>
          <a:xfrm>
            <a:off x="-27132" y="0"/>
            <a:ext cx="18288000" cy="7021581"/>
            <a:chOff x="-27132" y="-177830"/>
            <a:chExt cx="18288000" cy="7021581"/>
          </a:xfrm>
        </p:grpSpPr>
        <p:sp>
          <p:nvSpPr>
            <p:cNvPr id="169" name="Google Shape;169;p8"/>
            <p:cNvSpPr/>
            <p:nvPr/>
          </p:nvSpPr>
          <p:spPr>
            <a:xfrm>
              <a:off x="-27132" y="-177830"/>
              <a:ext cx="18288000" cy="6973570"/>
            </a:xfrm>
            <a:custGeom>
              <a:avLst/>
              <a:gdLst/>
              <a:ahLst/>
              <a:cxnLst/>
              <a:rect l="l" t="t" r="r" b="b"/>
              <a:pathLst>
                <a:path w="18288000" h="6973570" extrusionOk="0">
                  <a:moveTo>
                    <a:pt x="0" y="0"/>
                  </a:moveTo>
                  <a:lnTo>
                    <a:pt x="18287999" y="0"/>
                  </a:lnTo>
                  <a:lnTo>
                    <a:pt x="18287999" y="6973141"/>
                  </a:lnTo>
                  <a:lnTo>
                    <a:pt x="0" y="6973141"/>
                  </a:lnTo>
                  <a:lnTo>
                    <a:pt x="0" y="0"/>
                  </a:lnTo>
                  <a:close/>
                </a:path>
              </a:pathLst>
            </a:custGeom>
            <a:solidFill>
              <a:srgbClr val="00006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70" name="Google Shape;170;p8"/>
            <p:cNvPicPr preferRelativeResize="0"/>
            <p:nvPr/>
          </p:nvPicPr>
          <p:blipFill rotWithShape="1">
            <a:blip r:embed="rId3">
              <a:alphaModFix/>
            </a:blip>
            <a:srcRect/>
            <a:stretch/>
          </p:blipFill>
          <p:spPr>
            <a:xfrm>
              <a:off x="0" y="1404977"/>
              <a:ext cx="8791574" cy="5438774"/>
            </a:xfrm>
            <a:prstGeom prst="rect">
              <a:avLst/>
            </a:prstGeom>
            <a:noFill/>
            <a:ln>
              <a:noFill/>
            </a:ln>
          </p:spPr>
        </p:pic>
        <p:pic>
          <p:nvPicPr>
            <p:cNvPr id="171" name="Google Shape;171;p8"/>
            <p:cNvPicPr preferRelativeResize="0"/>
            <p:nvPr/>
          </p:nvPicPr>
          <p:blipFill rotWithShape="1">
            <a:blip r:embed="rId4">
              <a:alphaModFix/>
            </a:blip>
            <a:srcRect/>
            <a:stretch/>
          </p:blipFill>
          <p:spPr>
            <a:xfrm>
              <a:off x="9116868" y="1404977"/>
              <a:ext cx="8791574" cy="5438774"/>
            </a:xfrm>
            <a:prstGeom prst="rect">
              <a:avLst/>
            </a:prstGeom>
            <a:noFill/>
            <a:ln>
              <a:noFill/>
            </a:ln>
          </p:spPr>
        </p:pic>
        <p:sp>
          <p:nvSpPr>
            <p:cNvPr id="172" name="Google Shape;172;p8"/>
            <p:cNvSpPr/>
            <p:nvPr/>
          </p:nvSpPr>
          <p:spPr>
            <a:xfrm>
              <a:off x="3571456" y="965199"/>
              <a:ext cx="10439400" cy="66675"/>
            </a:xfrm>
            <a:custGeom>
              <a:avLst/>
              <a:gdLst/>
              <a:ahLst/>
              <a:cxnLst/>
              <a:rect l="l" t="t" r="r" b="b"/>
              <a:pathLst>
                <a:path w="10439400" h="66675" extrusionOk="0">
                  <a:moveTo>
                    <a:pt x="10438803" y="0"/>
                  </a:moveTo>
                  <a:lnTo>
                    <a:pt x="4340276" y="0"/>
                  </a:lnTo>
                  <a:lnTo>
                    <a:pt x="4015829" y="0"/>
                  </a:lnTo>
                  <a:lnTo>
                    <a:pt x="0" y="0"/>
                  </a:lnTo>
                  <a:lnTo>
                    <a:pt x="0" y="66675"/>
                  </a:lnTo>
                  <a:lnTo>
                    <a:pt x="4015829" y="66675"/>
                  </a:lnTo>
                  <a:lnTo>
                    <a:pt x="4340276" y="66675"/>
                  </a:lnTo>
                  <a:lnTo>
                    <a:pt x="10438803" y="66675"/>
                  </a:lnTo>
                  <a:lnTo>
                    <a:pt x="10438803"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73" name="Google Shape;173;p8"/>
          <p:cNvSpPr txBox="1"/>
          <p:nvPr/>
        </p:nvSpPr>
        <p:spPr>
          <a:xfrm>
            <a:off x="612814" y="7077862"/>
            <a:ext cx="17008475" cy="2820767"/>
          </a:xfrm>
          <a:prstGeom prst="rect">
            <a:avLst/>
          </a:prstGeom>
          <a:noFill/>
          <a:ln>
            <a:noFill/>
          </a:ln>
        </p:spPr>
        <p:txBody>
          <a:bodyPr spcFirstLastPara="1" wrap="square" lIns="0" tIns="11425" rIns="0" bIns="0" anchor="t" anchorCtr="0">
            <a:spAutoFit/>
          </a:bodyPr>
          <a:lstStyle/>
          <a:p>
            <a:pPr marL="12065" marR="5080" lvl="0" indent="0" algn="ctr" rtl="0">
              <a:lnSpc>
                <a:spcPct val="134300"/>
              </a:lnSpc>
              <a:spcBef>
                <a:spcPts val="0"/>
              </a:spcBef>
              <a:spcAft>
                <a:spcPts val="0"/>
              </a:spcAft>
              <a:buNone/>
            </a:pPr>
            <a:r>
              <a:rPr lang="en-US" sz="2700" dirty="0">
                <a:solidFill>
                  <a:schemeClr val="dk1"/>
                </a:solidFill>
                <a:latin typeface="Trebuchet MS"/>
                <a:ea typeface="Trebuchet MS"/>
                <a:cs typeface="Trebuchet MS"/>
                <a:sym typeface="Trebuchet MS"/>
              </a:rPr>
              <a:t>-Our investment portfolio is characterized by a </a:t>
            </a:r>
            <a:r>
              <a:rPr lang="en-US" sz="2700" dirty="0">
                <a:solidFill>
                  <a:srgbClr val="3173F5"/>
                </a:solidFill>
                <a:latin typeface="Trebuchet MS"/>
                <a:ea typeface="Trebuchet MS"/>
                <a:cs typeface="Trebuchet MS"/>
                <a:sym typeface="Trebuchet MS"/>
              </a:rPr>
              <a:t>risk-oriented approach</a:t>
            </a:r>
            <a:r>
              <a:rPr lang="en-US" sz="2700" dirty="0">
                <a:solidFill>
                  <a:schemeClr val="dk1"/>
                </a:solidFill>
                <a:latin typeface="Trebuchet MS"/>
                <a:ea typeface="Trebuchet MS"/>
                <a:cs typeface="Trebuchet MS"/>
                <a:sym typeface="Trebuchet MS"/>
              </a:rPr>
              <a:t>, exclusively comprising equity positions  in </a:t>
            </a:r>
            <a:r>
              <a:rPr lang="en-US" sz="2700" dirty="0">
                <a:solidFill>
                  <a:srgbClr val="3173F5"/>
                </a:solidFill>
                <a:latin typeface="Trebuchet MS"/>
                <a:ea typeface="Trebuchet MS"/>
                <a:cs typeface="Trebuchet MS"/>
                <a:sym typeface="Trebuchet MS"/>
              </a:rPr>
              <a:t>nine companies </a:t>
            </a:r>
            <a:r>
              <a:rPr lang="en-US" sz="2700" dirty="0">
                <a:solidFill>
                  <a:schemeClr val="dk1"/>
                </a:solidFill>
                <a:latin typeface="Trebuchet MS"/>
                <a:ea typeface="Trebuchet MS"/>
                <a:cs typeface="Trebuchet MS"/>
                <a:sym typeface="Trebuchet MS"/>
              </a:rPr>
              <a:t>spanning </a:t>
            </a:r>
            <a:r>
              <a:rPr lang="en-US" sz="2700" dirty="0">
                <a:solidFill>
                  <a:srgbClr val="3173F5"/>
                </a:solidFill>
                <a:latin typeface="Trebuchet MS"/>
                <a:ea typeface="Trebuchet MS"/>
                <a:cs typeface="Trebuchet MS"/>
                <a:sym typeface="Trebuchet MS"/>
              </a:rPr>
              <a:t>six diverse sectors </a:t>
            </a:r>
            <a:r>
              <a:rPr lang="en-US" sz="2700" dirty="0">
                <a:solidFill>
                  <a:schemeClr val="dk1"/>
                </a:solidFill>
                <a:latin typeface="Trebuchet MS"/>
                <a:ea typeface="Trebuchet MS"/>
                <a:cs typeface="Trebuchet MS"/>
                <a:sym typeface="Trebuchet MS"/>
              </a:rPr>
              <a:t>.</a:t>
            </a:r>
            <a:endParaRPr sz="2700" dirty="0">
              <a:solidFill>
                <a:schemeClr val="dk1"/>
              </a:solidFill>
              <a:latin typeface="Trebuchet MS"/>
              <a:ea typeface="Trebuchet MS"/>
              <a:cs typeface="Trebuchet MS"/>
              <a:sym typeface="Trebuchet MS"/>
            </a:endParaRPr>
          </a:p>
          <a:p>
            <a:pPr marL="0" marR="0" lvl="0" indent="0" algn="l" rtl="0">
              <a:lnSpc>
                <a:spcPct val="100000"/>
              </a:lnSpc>
              <a:spcBef>
                <a:spcPts val="55"/>
              </a:spcBef>
              <a:spcAft>
                <a:spcPts val="0"/>
              </a:spcAft>
              <a:buNone/>
            </a:pPr>
            <a:endParaRPr sz="3700" dirty="0">
              <a:solidFill>
                <a:schemeClr val="dk1"/>
              </a:solidFill>
              <a:latin typeface="Trebuchet MS"/>
              <a:ea typeface="Trebuchet MS"/>
              <a:cs typeface="Trebuchet MS"/>
              <a:sym typeface="Trebuchet MS"/>
            </a:endParaRPr>
          </a:p>
          <a:p>
            <a:pPr marL="82550" marR="75565" lvl="0" indent="0" algn="ctr" rtl="0">
              <a:lnSpc>
                <a:spcPct val="134300"/>
              </a:lnSpc>
              <a:spcBef>
                <a:spcPts val="0"/>
              </a:spcBef>
              <a:spcAft>
                <a:spcPts val="0"/>
              </a:spcAft>
              <a:buNone/>
            </a:pPr>
            <a:r>
              <a:rPr lang="en-US" sz="2700" dirty="0">
                <a:solidFill>
                  <a:schemeClr val="dk1"/>
                </a:solidFill>
                <a:latin typeface="Trebuchet MS"/>
                <a:ea typeface="Trebuchet MS"/>
                <a:cs typeface="Trebuchet MS"/>
                <a:sym typeface="Trebuchet MS"/>
              </a:rPr>
              <a:t>-This allocation strategically incorporates </a:t>
            </a:r>
            <a:r>
              <a:rPr lang="en-US" sz="2700" dirty="0">
                <a:solidFill>
                  <a:srgbClr val="3173F5"/>
                </a:solidFill>
                <a:latin typeface="Trebuchet MS"/>
                <a:ea typeface="Trebuchet MS"/>
                <a:cs typeface="Trebuchet MS"/>
                <a:sym typeface="Trebuchet MS"/>
              </a:rPr>
              <a:t>four companies exhibiting an inverse correlation with the </a:t>
            </a:r>
            <a:r>
              <a:rPr lang="en-US" sz="2700" dirty="0" err="1">
                <a:solidFill>
                  <a:srgbClr val="3173F5"/>
                </a:solidFill>
                <a:latin typeface="Trebuchet MS"/>
                <a:ea typeface="Trebuchet MS"/>
                <a:cs typeface="Trebuchet MS"/>
                <a:sym typeface="Trebuchet MS"/>
              </a:rPr>
              <a:t>Tunindex</a:t>
            </a:r>
            <a:r>
              <a:rPr lang="en-US" sz="2700" dirty="0">
                <a:solidFill>
                  <a:schemeClr val="dk1"/>
                </a:solidFill>
                <a:latin typeface="Trebuchet MS"/>
                <a:ea typeface="Trebuchet MS"/>
                <a:cs typeface="Trebuchet MS"/>
                <a:sym typeface="Trebuchet MS"/>
              </a:rPr>
              <a:t>,  alongside </a:t>
            </a:r>
            <a:r>
              <a:rPr lang="en-US" sz="2700" dirty="0">
                <a:solidFill>
                  <a:srgbClr val="3173F5"/>
                </a:solidFill>
                <a:latin typeface="Trebuchet MS"/>
                <a:ea typeface="Trebuchet MS"/>
                <a:cs typeface="Trebuchet MS"/>
                <a:sym typeface="Trebuchet MS"/>
              </a:rPr>
              <a:t>five correlated entities</a:t>
            </a:r>
            <a:r>
              <a:rPr lang="en-US" sz="2700" dirty="0">
                <a:solidFill>
                  <a:schemeClr val="dk1"/>
                </a:solidFill>
                <a:latin typeface="Trebuchet MS"/>
                <a:ea typeface="Trebuchet MS"/>
                <a:cs typeface="Trebuchet MS"/>
                <a:sym typeface="Trebuchet MS"/>
              </a:rPr>
              <a:t>, thereby reducing </a:t>
            </a:r>
            <a:r>
              <a:rPr lang="en-US" sz="2700" dirty="0" smtClean="0">
                <a:solidFill>
                  <a:schemeClr val="dk1"/>
                </a:solidFill>
                <a:latin typeface="Trebuchet MS"/>
                <a:ea typeface="Trebuchet MS"/>
                <a:cs typeface="Trebuchet MS"/>
                <a:sym typeface="Trebuchet MS"/>
              </a:rPr>
              <a:t>risk and </a:t>
            </a:r>
            <a:r>
              <a:rPr lang="en-US" sz="2700" dirty="0">
                <a:solidFill>
                  <a:schemeClr val="dk1"/>
                </a:solidFill>
                <a:latin typeface="Trebuchet MS"/>
                <a:ea typeface="Trebuchet MS"/>
                <a:cs typeface="Trebuchet MS"/>
                <a:sym typeface="Trebuchet MS"/>
              </a:rPr>
              <a:t>ensuring a	</a:t>
            </a:r>
            <a:r>
              <a:rPr lang="en-US" sz="2700" b="1" dirty="0">
                <a:solidFill>
                  <a:schemeClr val="dk1"/>
                </a:solidFill>
                <a:latin typeface="Arial"/>
                <a:ea typeface="Arial"/>
                <a:cs typeface="Arial"/>
                <a:sym typeface="Arial"/>
              </a:rPr>
              <a:t>diversification strategy</a:t>
            </a:r>
            <a:r>
              <a:rPr lang="en-US" sz="2700" dirty="0">
                <a:solidFill>
                  <a:schemeClr val="dk1"/>
                </a:solidFill>
                <a:latin typeface="Trebuchet MS"/>
                <a:ea typeface="Trebuchet MS"/>
                <a:cs typeface="Trebuchet MS"/>
                <a:sym typeface="Trebuchet MS"/>
              </a:rPr>
              <a:t>.</a:t>
            </a:r>
            <a:endParaRPr sz="2700" dirty="0">
              <a:solidFill>
                <a:schemeClr val="dk1"/>
              </a:solidFill>
              <a:latin typeface="Trebuchet MS"/>
              <a:ea typeface="Trebuchet MS"/>
              <a:cs typeface="Trebuchet MS"/>
              <a:sym typeface="Trebuchet MS"/>
            </a:endParaRPr>
          </a:p>
        </p:txBody>
      </p:sp>
      <p:sp>
        <p:nvSpPr>
          <p:cNvPr id="174" name="Google Shape;174;p8"/>
          <p:cNvSpPr txBox="1">
            <a:spLocks noGrp="1"/>
          </p:cNvSpPr>
          <p:nvPr>
            <p:ph type="title"/>
          </p:nvPr>
        </p:nvSpPr>
        <p:spPr>
          <a:xfrm>
            <a:off x="3558760" y="177830"/>
            <a:ext cx="10464165" cy="909319"/>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5800" dirty="0" smtClean="0">
                <a:solidFill>
                  <a:srgbClr val="FFFFFF"/>
                </a:solidFill>
              </a:rPr>
              <a:t>PORTFOLIO DIVERSIFICATION</a:t>
            </a:r>
            <a:endParaRPr sz="5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78"/>
        <p:cNvGrpSpPr/>
        <p:nvPr/>
      </p:nvGrpSpPr>
      <p:grpSpPr>
        <a:xfrm>
          <a:off x="0" y="0"/>
          <a:ext cx="0" cy="0"/>
          <a:chOff x="0" y="0"/>
          <a:chExt cx="0" cy="0"/>
        </a:xfrm>
      </p:grpSpPr>
      <p:pic>
        <p:nvPicPr>
          <p:cNvPr id="179" name="Google Shape;179;p9"/>
          <p:cNvPicPr preferRelativeResize="0"/>
          <p:nvPr/>
        </p:nvPicPr>
        <p:blipFill rotWithShape="1">
          <a:blip r:embed="rId3">
            <a:alphaModFix/>
          </a:blip>
          <a:srcRect/>
          <a:stretch/>
        </p:blipFill>
        <p:spPr>
          <a:xfrm>
            <a:off x="17029033" y="9707403"/>
            <a:ext cx="457199" cy="380999"/>
          </a:xfrm>
          <a:prstGeom prst="rect">
            <a:avLst/>
          </a:prstGeom>
          <a:noFill/>
          <a:ln>
            <a:noFill/>
          </a:ln>
        </p:spPr>
      </p:pic>
      <p:pic>
        <p:nvPicPr>
          <p:cNvPr id="180" name="Google Shape;180;p9"/>
          <p:cNvPicPr preferRelativeResize="0"/>
          <p:nvPr/>
        </p:nvPicPr>
        <p:blipFill rotWithShape="1">
          <a:blip r:embed="rId3">
            <a:alphaModFix/>
          </a:blip>
          <a:srcRect/>
          <a:stretch/>
        </p:blipFill>
        <p:spPr>
          <a:xfrm>
            <a:off x="17708376" y="9689172"/>
            <a:ext cx="457199" cy="380999"/>
          </a:xfrm>
          <a:prstGeom prst="rect">
            <a:avLst/>
          </a:prstGeom>
          <a:noFill/>
          <a:ln>
            <a:noFill/>
          </a:ln>
        </p:spPr>
      </p:pic>
      <p:pic>
        <p:nvPicPr>
          <p:cNvPr id="181" name="Google Shape;181;p9"/>
          <p:cNvPicPr preferRelativeResize="0"/>
          <p:nvPr/>
        </p:nvPicPr>
        <p:blipFill rotWithShape="1">
          <a:blip r:embed="rId4">
            <a:alphaModFix/>
          </a:blip>
          <a:srcRect/>
          <a:stretch/>
        </p:blipFill>
        <p:spPr>
          <a:xfrm>
            <a:off x="0" y="1524857"/>
            <a:ext cx="18287999" cy="3552824"/>
          </a:xfrm>
          <a:prstGeom prst="rect">
            <a:avLst/>
          </a:prstGeom>
          <a:noFill/>
          <a:ln>
            <a:noFill/>
          </a:ln>
        </p:spPr>
      </p:pic>
      <p:sp>
        <p:nvSpPr>
          <p:cNvPr id="182" name="Google Shape;182;p9"/>
          <p:cNvSpPr/>
          <p:nvPr/>
        </p:nvSpPr>
        <p:spPr>
          <a:xfrm>
            <a:off x="2910738" y="7293482"/>
            <a:ext cx="3830954" cy="28575"/>
          </a:xfrm>
          <a:custGeom>
            <a:avLst/>
            <a:gdLst/>
            <a:ahLst/>
            <a:cxnLst/>
            <a:rect l="l" t="t" r="r" b="b"/>
            <a:pathLst>
              <a:path w="3830954" h="28575" extrusionOk="0">
                <a:moveTo>
                  <a:pt x="3830459" y="0"/>
                </a:moveTo>
                <a:lnTo>
                  <a:pt x="2539860" y="0"/>
                </a:lnTo>
                <a:lnTo>
                  <a:pt x="693420" y="0"/>
                </a:lnTo>
                <a:lnTo>
                  <a:pt x="0" y="0"/>
                </a:lnTo>
                <a:lnTo>
                  <a:pt x="0" y="28575"/>
                </a:lnTo>
                <a:lnTo>
                  <a:pt x="693420" y="28575"/>
                </a:lnTo>
                <a:lnTo>
                  <a:pt x="2539860" y="28575"/>
                </a:lnTo>
                <a:lnTo>
                  <a:pt x="3830459" y="28575"/>
                </a:lnTo>
                <a:lnTo>
                  <a:pt x="3830459" y="0"/>
                </a:lnTo>
                <a:close/>
              </a:path>
            </a:pathLst>
          </a:custGeom>
          <a:solidFill>
            <a:srgbClr val="40B8D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3" name="Google Shape;183;p9"/>
          <p:cNvSpPr txBox="1"/>
          <p:nvPr/>
        </p:nvSpPr>
        <p:spPr>
          <a:xfrm>
            <a:off x="568651" y="5642231"/>
            <a:ext cx="17361535" cy="3959225"/>
          </a:xfrm>
          <a:prstGeom prst="rect">
            <a:avLst/>
          </a:prstGeom>
          <a:noFill/>
          <a:ln>
            <a:noFill/>
          </a:ln>
        </p:spPr>
        <p:txBody>
          <a:bodyPr spcFirstLastPara="1" wrap="square" lIns="0" tIns="12050" rIns="0" bIns="0" anchor="t" anchorCtr="0">
            <a:spAutoFit/>
          </a:bodyPr>
          <a:lstStyle/>
          <a:p>
            <a:pPr marL="254634" marR="247015" lvl="0" indent="0" algn="ctr" rtl="0">
              <a:lnSpc>
                <a:spcPct val="141800"/>
              </a:lnSpc>
              <a:spcBef>
                <a:spcPts val="0"/>
              </a:spcBef>
              <a:spcAft>
                <a:spcPts val="0"/>
              </a:spcAft>
              <a:buNone/>
            </a:pPr>
            <a:r>
              <a:rPr lang="en-US" sz="2600">
                <a:solidFill>
                  <a:schemeClr val="dk1"/>
                </a:solidFill>
                <a:latin typeface="Trebuchet MS"/>
                <a:ea typeface="Trebuchet MS"/>
                <a:cs typeface="Trebuchet MS"/>
                <a:sym typeface="Trebuchet MS"/>
              </a:rPr>
              <a:t>-The portfolio construction process was initiated through an </a:t>
            </a:r>
            <a:r>
              <a:rPr lang="en-US" sz="2600" b="1">
                <a:solidFill>
                  <a:srgbClr val="40B8D5"/>
                </a:solidFill>
                <a:latin typeface="Arial"/>
                <a:ea typeface="Arial"/>
                <a:cs typeface="Arial"/>
                <a:sym typeface="Arial"/>
              </a:rPr>
              <a:t>iterative application of Markowitz's	optimization  model.</a:t>
            </a:r>
            <a:endParaRPr sz="2600">
              <a:solidFill>
                <a:schemeClr val="dk1"/>
              </a:solidFill>
              <a:latin typeface="Arial"/>
              <a:ea typeface="Arial"/>
              <a:cs typeface="Arial"/>
              <a:sym typeface="Arial"/>
            </a:endParaRPr>
          </a:p>
          <a:p>
            <a:pPr marL="419100" marR="411480" lvl="0" indent="0" algn="ctr" rtl="0">
              <a:lnSpc>
                <a:spcPct val="141800"/>
              </a:lnSpc>
              <a:spcBef>
                <a:spcPts val="0"/>
              </a:spcBef>
              <a:spcAft>
                <a:spcPts val="0"/>
              </a:spcAft>
              <a:buNone/>
            </a:pPr>
            <a:r>
              <a:rPr lang="en-US" sz="2600">
                <a:solidFill>
                  <a:schemeClr val="dk1"/>
                </a:solidFill>
                <a:latin typeface="Trebuchet MS"/>
                <a:ea typeface="Trebuchet MS"/>
                <a:cs typeface="Trebuchet MS"/>
                <a:sym typeface="Trebuchet MS"/>
              </a:rPr>
              <a:t>-With a </a:t>
            </a:r>
            <a:r>
              <a:rPr lang="en-US" sz="2600" u="sng">
                <a:solidFill>
                  <a:srgbClr val="40B8D5"/>
                </a:solidFill>
                <a:latin typeface="Trebuchet MS"/>
                <a:ea typeface="Trebuchet MS"/>
                <a:cs typeface="Trebuchet MS"/>
                <a:sym typeface="Trebuchet MS"/>
              </a:rPr>
              <a:t>bud</a:t>
            </a:r>
            <a:r>
              <a:rPr lang="en-US" sz="2600">
                <a:solidFill>
                  <a:srgbClr val="40B8D5"/>
                </a:solidFill>
                <a:latin typeface="Trebuchet MS"/>
                <a:ea typeface="Trebuchet MS"/>
                <a:cs typeface="Trebuchet MS"/>
                <a:sym typeface="Trebuchet MS"/>
              </a:rPr>
              <a:t>getary limit of 200,000 TND</a:t>
            </a:r>
            <a:r>
              <a:rPr lang="en-US" sz="2600">
                <a:solidFill>
                  <a:schemeClr val="dk1"/>
                </a:solidFill>
                <a:latin typeface="Trebuchet MS"/>
                <a:ea typeface="Trebuchet MS"/>
                <a:cs typeface="Trebuchet MS"/>
                <a:sym typeface="Trebuchet MS"/>
              </a:rPr>
              <a:t>, weights were assigned to each company </a:t>
            </a:r>
            <a:r>
              <a:rPr lang="en-US" sz="2600" b="1">
                <a:solidFill>
                  <a:srgbClr val="40B8D5"/>
                </a:solidFill>
                <a:latin typeface="Arial"/>
                <a:ea typeface="Arial"/>
                <a:cs typeface="Arial"/>
                <a:sym typeface="Arial"/>
              </a:rPr>
              <a:t>based on their chronological  appearance in the Markowitz optimization process and the weight provided by Markowitz </a:t>
            </a:r>
            <a:r>
              <a:rPr lang="en-US" sz="2600">
                <a:solidFill>
                  <a:schemeClr val="dk1"/>
                </a:solidFill>
                <a:latin typeface="Trebuchet MS"/>
                <a:ea typeface="Trebuchet MS"/>
                <a:cs typeface="Trebuchet MS"/>
                <a:sym typeface="Trebuchet MS"/>
              </a:rPr>
              <a:t>for the first  portfolio</a:t>
            </a:r>
            <a:endParaRPr sz="2600">
              <a:solidFill>
                <a:schemeClr val="dk1"/>
              </a:solidFill>
              <a:latin typeface="Trebuchet MS"/>
              <a:ea typeface="Trebuchet MS"/>
              <a:cs typeface="Trebuchet MS"/>
              <a:sym typeface="Trebuchet MS"/>
            </a:endParaRPr>
          </a:p>
          <a:p>
            <a:pPr marL="12700" marR="5080" lvl="0" indent="0" algn="ctr" rtl="0">
              <a:lnSpc>
                <a:spcPct val="141800"/>
              </a:lnSpc>
              <a:spcBef>
                <a:spcPts val="5"/>
              </a:spcBef>
              <a:spcAft>
                <a:spcPts val="0"/>
              </a:spcAft>
              <a:buNone/>
            </a:pPr>
            <a:r>
              <a:rPr lang="en-US" sz="2600">
                <a:solidFill>
                  <a:schemeClr val="dk1"/>
                </a:solidFill>
                <a:latin typeface="Trebuchet MS"/>
                <a:ea typeface="Trebuchet MS"/>
                <a:cs typeface="Trebuchet MS"/>
                <a:sym typeface="Trebuchet MS"/>
              </a:rPr>
              <a:t>-For the </a:t>
            </a:r>
            <a:r>
              <a:rPr lang="en-US" sz="2600" b="1">
                <a:solidFill>
                  <a:schemeClr val="dk1"/>
                </a:solidFill>
                <a:latin typeface="Arial"/>
                <a:ea typeface="Arial"/>
                <a:cs typeface="Arial"/>
                <a:sym typeface="Arial"/>
              </a:rPr>
              <a:t>second portfolio</a:t>
            </a:r>
            <a:r>
              <a:rPr lang="en-US" sz="2600">
                <a:solidFill>
                  <a:schemeClr val="dk1"/>
                </a:solidFill>
                <a:latin typeface="Trebuchet MS"/>
                <a:ea typeface="Trebuchet MS"/>
                <a:cs typeface="Trebuchet MS"/>
                <a:sym typeface="Trebuchet MS"/>
              </a:rPr>
              <a:t>, weights were assigned based on the </a:t>
            </a:r>
            <a:r>
              <a:rPr lang="en-US" sz="2600" b="1">
                <a:solidFill>
                  <a:srgbClr val="40B8D5"/>
                </a:solidFill>
                <a:latin typeface="Arial"/>
                <a:ea typeface="Arial"/>
                <a:cs typeface="Arial"/>
                <a:sym typeface="Arial"/>
              </a:rPr>
              <a:t>most favorable company </a:t>
            </a:r>
            <a:r>
              <a:rPr lang="en-US" sz="2600">
                <a:solidFill>
                  <a:schemeClr val="dk1"/>
                </a:solidFill>
                <a:latin typeface="Trebuchet MS"/>
                <a:ea typeface="Trebuchet MS"/>
                <a:cs typeface="Trebuchet MS"/>
                <a:sym typeface="Trebuchet MS"/>
              </a:rPr>
              <a:t>determined through	FSA,  SWOT, and technical analysis.</a:t>
            </a:r>
            <a:endParaRPr sz="2600">
              <a:solidFill>
                <a:schemeClr val="dk1"/>
              </a:solidFill>
              <a:latin typeface="Trebuchet MS"/>
              <a:ea typeface="Trebuchet MS"/>
              <a:cs typeface="Trebuchet MS"/>
              <a:sym typeface="Trebuchet MS"/>
            </a:endParaRPr>
          </a:p>
        </p:txBody>
      </p:sp>
      <p:sp>
        <p:nvSpPr>
          <p:cNvPr id="184" name="Google Shape;184;p9"/>
          <p:cNvSpPr/>
          <p:nvPr/>
        </p:nvSpPr>
        <p:spPr>
          <a:xfrm>
            <a:off x="778430" y="1098232"/>
            <a:ext cx="9610090" cy="66675"/>
          </a:xfrm>
          <a:custGeom>
            <a:avLst/>
            <a:gdLst/>
            <a:ahLst/>
            <a:cxnLst/>
            <a:rect l="l" t="t" r="r" b="b"/>
            <a:pathLst>
              <a:path w="9610090" h="66675" extrusionOk="0">
                <a:moveTo>
                  <a:pt x="9609682" y="66674"/>
                </a:moveTo>
                <a:lnTo>
                  <a:pt x="0" y="66674"/>
                </a:lnTo>
                <a:lnTo>
                  <a:pt x="0" y="0"/>
                </a:lnTo>
                <a:lnTo>
                  <a:pt x="9609682" y="0"/>
                </a:lnTo>
                <a:lnTo>
                  <a:pt x="9609682" y="66674"/>
                </a:lnTo>
                <a:close/>
              </a:path>
            </a:pathLst>
          </a:custGeom>
          <a:solidFill>
            <a:srgbClr val="0C0CA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5" name="Google Shape;185;p9"/>
          <p:cNvSpPr txBox="1">
            <a:spLocks noGrp="1"/>
          </p:cNvSpPr>
          <p:nvPr>
            <p:ph type="title"/>
          </p:nvPr>
        </p:nvSpPr>
        <p:spPr>
          <a:xfrm>
            <a:off x="765730" y="310863"/>
            <a:ext cx="9635490" cy="909319"/>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5800"/>
              <a:t>PORTFOLIO CONSTRUCTION</a:t>
            </a:r>
            <a:endParaRPr sz="5800"/>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1374</Words>
  <Application>Microsoft Office PowerPoint</Application>
  <PresentationFormat>Custom</PresentationFormat>
  <Paragraphs>146</Paragraphs>
  <Slides>25</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Calibri</vt:lpstr>
      <vt:lpstr>Times New Roman</vt:lpstr>
      <vt:lpstr>Courier New</vt:lpstr>
      <vt:lpstr>Trebuchet MS</vt:lpstr>
      <vt:lpstr>Arial</vt:lpstr>
      <vt:lpstr>Cambria</vt:lpstr>
      <vt:lpstr>Helvetica Neue</vt:lpstr>
      <vt:lpstr>Tahoma</vt:lpstr>
      <vt:lpstr>Office Theme</vt:lpstr>
      <vt:lpstr>PowerPoint Presentation</vt:lpstr>
      <vt:lpstr>OUTLINE</vt:lpstr>
      <vt:lpstr>BROKER’S CHOICE</vt:lpstr>
      <vt:lpstr>A TOP-DOWN STRATEGY</vt:lpstr>
      <vt:lpstr>SECTOR’S ANALYSIS</vt:lpstr>
      <vt:lpstr>20 COMPANIES ANALYSIS</vt:lpstr>
      <vt:lpstr>Promising  companies  based on  Technical  Analysis</vt:lpstr>
      <vt:lpstr>PORTFOLIO DIVERSIFICATION</vt:lpstr>
      <vt:lpstr>PORTFOLIO CONSTRUCTION</vt:lpstr>
      <vt:lpstr>WHAT STOCKS TO BUY ?</vt:lpstr>
      <vt:lpstr>DAILY PORTFOLIO COMPOSITION</vt:lpstr>
      <vt:lpstr>PowerPoint Presentation</vt:lpstr>
      <vt:lpstr>PORTFOLIO REVIEW (DEC 11-26)</vt:lpstr>
      <vt:lpstr>DAILY RETURN</vt:lpstr>
      <vt:lpstr>IMPACT OF TAXES ON PORTFOLIO’S VALUE</vt:lpstr>
      <vt:lpstr>MONEY WEIGHTED RETURN</vt:lpstr>
      <vt:lpstr>BENCHMARK COMPARISON</vt:lpstr>
      <vt:lpstr>2nd Portfolio</vt:lpstr>
      <vt:lpstr>2. To Sectors</vt:lpstr>
      <vt:lpstr>RATIOS ANALYSIS</vt:lpstr>
      <vt:lpstr>Total Return</vt:lpstr>
      <vt:lpstr>A negative sharpe ratio indicates that the investment's return is lower  than the risk-free rate, implying that the it did not compensate the  investors adequately for the level of risk taken.</vt:lpstr>
      <vt:lpstr>Jensen’s Alpha</vt:lpstr>
      <vt:lpstr>CONCLUSION In conclusion, this project has provided a comprehensive analysis of the  Tunisian stock market. Through a meticulous examination of the stocks’  data and diving through macroeconomic analysis , technical analysis , risk  analysis , etc, we have uncovered valuable insights into market trends,  patterns, and dynamics. The tools used has enabled a deeper  understanding of tailoring investment strategies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Takoua Hmidi</dc:creator>
  <cp:lastModifiedBy>Jihen</cp:lastModifiedBy>
  <cp:revision>1</cp:revision>
  <dcterms:created xsi:type="dcterms:W3CDTF">2023-12-31T12:37:18Z</dcterms:created>
  <dcterms:modified xsi:type="dcterms:W3CDTF">2023-12-31T14:35:53Z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2023-12-31T00:00:00Z</vt:filetime>
  </property>
  <property fmtid="{D5CDD505-2E9C-101B-9397-08002B2CF9AE}" pid="3" name="Creator">
    <vt:lpwstr>Canva</vt:lpwstr>
  </property>
  <property fmtid="{D5CDD505-2E9C-101B-9397-08002B2CF9AE}" pid="4" name="LastSaved">
    <vt:filetime>2023-12-31T00:00:00Z</vt:filetime>
  </property>
</Properties>
</file>